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7" y="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3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3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2651" y="0"/>
            <a:ext cx="4731347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3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6474" y="264669"/>
            <a:ext cx="6892925" cy="79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3B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671" y="1661972"/>
            <a:ext cx="5549900" cy="1101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D4D4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ar.brookes.ac.uk/radar/items/2d76c41c-6628-4eed-8a8a-4d0a5c4f5540/1/" TargetMode="External"/><Relationship Id="rId2" Type="http://schemas.openxmlformats.org/officeDocument/2006/relationships/hyperlink" Target="https://upskillcoach.com/corporate-coaching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orbes.com/sites/bonniemarcus/2015/05/04/working-with-a-coach-helps-ambitious-women-get-ahead/#30fc7cee1c4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B4D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2475"/>
            <a:ext cx="9144000" cy="5001260"/>
            <a:chOff x="0" y="142475"/>
            <a:chExt cx="9144000" cy="5001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049" y="142475"/>
              <a:ext cx="5535924" cy="27679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10437"/>
              <a:ext cx="9143999" cy="22330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74" y="264669"/>
            <a:ext cx="2071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>
                <a:solidFill>
                  <a:srgbClr val="B4D67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74" y="757556"/>
            <a:ext cx="8200390" cy="397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00A3B4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A3B4"/>
                </a:solidFill>
                <a:latin typeface="Calibri"/>
                <a:cs typeface="Calibri"/>
              </a:rPr>
              <a:t>their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own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A3B4"/>
                </a:solidFill>
                <a:latin typeface="Calibri"/>
                <a:cs typeface="Calibri"/>
              </a:rPr>
              <a:t>words…</a:t>
            </a:r>
            <a:endParaRPr sz="1800">
              <a:latin typeface="Calibri"/>
              <a:cs typeface="Calibri"/>
            </a:endParaRPr>
          </a:p>
          <a:p>
            <a:pPr marL="120014" marR="5080">
              <a:lnSpc>
                <a:spcPct val="115100"/>
              </a:lnSpc>
              <a:spcBef>
                <a:spcPts val="1680"/>
              </a:spcBef>
            </a:pP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“Your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determine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you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leader.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5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way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communication.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Helping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people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5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medicine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me.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(I)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understand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strengths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can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identify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them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myself.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Express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job.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what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diﬀerence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between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coaching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training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is.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apply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coaching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strategies.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Practice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flow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state.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Know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</a:t>
            </a:r>
            <a:r>
              <a:rPr sz="1400" i="1" spc="-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more,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what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</a:t>
            </a:r>
            <a:r>
              <a:rPr sz="1400" i="1" spc="-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want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happier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work</a:t>
            </a:r>
            <a:r>
              <a:rPr sz="1400" i="1" spc="-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to.”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0014" marR="170180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always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wanted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true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what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qualities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should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has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.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learned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all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about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it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in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Bloom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leadership program.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 found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myself finally and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got the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knowledge of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being a good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leader.”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0014" marR="38735">
              <a:lnSpc>
                <a:spcPct val="116100"/>
              </a:lnSpc>
              <a:spcBef>
                <a:spcPts val="5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“Learning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coaching strategies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was very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valuable to me.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 strongly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believe that being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 active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listener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while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asking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questions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encourages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other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person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really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think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things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through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important.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other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person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feels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valued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opens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floor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for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honest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transparent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conversations.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coaching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method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when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done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correctly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help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create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stronger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relationships.”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74" y="264669"/>
            <a:ext cx="2071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>
                <a:solidFill>
                  <a:srgbClr val="B4D67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74" y="757556"/>
            <a:ext cx="8091805" cy="397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00A3B4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A3B4"/>
                </a:solidFill>
                <a:latin typeface="Calibri"/>
                <a:cs typeface="Calibri"/>
              </a:rPr>
              <a:t>their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own</a:t>
            </a:r>
            <a:r>
              <a:rPr sz="1800" b="1" spc="-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110" dirty="0">
                <a:solidFill>
                  <a:srgbClr val="00A3B4"/>
                </a:solidFill>
                <a:latin typeface="Calibri"/>
                <a:cs typeface="Calibri"/>
              </a:rPr>
              <a:t>words…</a:t>
            </a:r>
            <a:endParaRPr sz="1800">
              <a:latin typeface="Calibri"/>
              <a:cs typeface="Calibri"/>
            </a:endParaRPr>
          </a:p>
          <a:p>
            <a:pPr marL="120014" marR="5080">
              <a:lnSpc>
                <a:spcPct val="113100"/>
              </a:lnSpc>
              <a:spcBef>
                <a:spcPts val="1715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 learned about my strengths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 how I can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improve them. I learned about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 leadership skills and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goals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and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achieve</a:t>
            </a:r>
            <a:r>
              <a:rPr sz="1400" i="1" spc="-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them.”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0014" marR="382270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thought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manage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people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get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team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work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done.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But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idea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Authentic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has</a:t>
            </a:r>
            <a:r>
              <a:rPr sz="1400" i="1" spc="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totally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changed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perspective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on</a:t>
            </a:r>
            <a:r>
              <a:rPr sz="1400" i="1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leadership.”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0014" marR="659130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“Reminding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myself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why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am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doing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something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helps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on.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5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embrace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failure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teacher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not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something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define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me.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Growth</a:t>
            </a:r>
            <a:r>
              <a:rPr sz="1400" i="1" spc="-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mindset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fixed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mind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set.”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0014" marR="418465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 build back again my confidence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 learned to use values.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Also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 to pay attention while listening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it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reflects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summarize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things.”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B4D670"/>
                </a:solidFill>
              </a:rPr>
              <a:t>Practice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has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their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behaviour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changed?</a:t>
            </a:r>
            <a:r>
              <a:rPr sz="1800" dirty="0">
                <a:latin typeface="Calibri"/>
                <a:cs typeface="Calibri"/>
              </a:rPr>
              <a:t> How are </a:t>
            </a:r>
            <a:r>
              <a:rPr sz="1800" spc="55" dirty="0">
                <a:latin typeface="Calibri"/>
                <a:cs typeface="Calibri"/>
              </a:rPr>
              <a:t>they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leading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diﬀerently?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946" y="1359286"/>
            <a:ext cx="6362065" cy="18827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1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inspired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make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change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personal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or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professional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life.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have</a:t>
            </a:r>
            <a:r>
              <a:rPr sz="1600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greater</a:t>
            </a:r>
            <a:r>
              <a:rPr sz="1600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confidence.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93%</a:t>
            </a:r>
            <a:r>
              <a:rPr sz="1600" spc="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more</a:t>
            </a:r>
            <a:r>
              <a:rPr sz="1600" spc="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resilient.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93%</a:t>
            </a:r>
            <a:r>
              <a:rPr sz="1600" spc="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more</a:t>
            </a:r>
            <a:r>
              <a:rPr sz="1600" spc="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self-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aware.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64%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have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taken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on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more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responsibility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since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starting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program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B4D670"/>
                </a:solidFill>
              </a:rPr>
              <a:t>Practice</a:t>
            </a:r>
          </a:p>
          <a:p>
            <a:pPr marL="120014">
              <a:lnSpc>
                <a:spcPct val="100000"/>
              </a:lnSpc>
              <a:spcBef>
                <a:spcPts val="40"/>
              </a:spcBef>
            </a:pPr>
            <a:r>
              <a:rPr sz="1800" spc="55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their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own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words…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75" y="1622372"/>
            <a:ext cx="7812405" cy="274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recently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got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chance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group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assignment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through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college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where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am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doing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40" dirty="0">
                <a:solidFill>
                  <a:srgbClr val="4D4D4F"/>
                </a:solidFill>
                <a:latin typeface="Calibri"/>
                <a:cs typeface="Calibri"/>
              </a:rPr>
              <a:t>CSW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course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5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took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over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responsibility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team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did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well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group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work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came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out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excellent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all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because</a:t>
            </a:r>
            <a:r>
              <a:rPr sz="1400" i="1" spc="5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 learned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so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new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strength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through this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400" i="1" spc="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program.”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Calibri"/>
              <a:cs typeface="Calibri"/>
            </a:endParaRPr>
          </a:p>
          <a:p>
            <a:pPr marL="12700" marR="127000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learned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pro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active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listen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not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jump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into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recommendations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people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to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speak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 themselves.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 can give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honest feedback and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take without thinking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its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personal.”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700" marR="421005">
              <a:lnSpc>
                <a:spcPct val="116100"/>
              </a:lnSpc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learned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about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strength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value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also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implement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strengths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work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as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home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visitor.”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>
                <a:solidFill>
                  <a:srgbClr val="B4D670"/>
                </a:solidFill>
              </a:rPr>
              <a:t>Practice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55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their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own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110" dirty="0">
                <a:latin typeface="Calibri"/>
                <a:cs typeface="Calibri"/>
              </a:rPr>
              <a:t>words…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775" y="1650588"/>
            <a:ext cx="7197090" cy="1724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was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shy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talk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groups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but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now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being</a:t>
            </a:r>
            <a:r>
              <a:rPr sz="1400" i="1" spc="-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confident.”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“The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gave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great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confident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face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challenges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workplace.”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“Iʼm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planning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use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personal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(life)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my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carrier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put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reminder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me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D4D4F"/>
                </a:solidFill>
                <a:latin typeface="Calibri"/>
                <a:cs typeface="Calibri"/>
              </a:rPr>
              <a:t>remind</a:t>
            </a:r>
            <a:r>
              <a:rPr sz="14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4D4D4F"/>
                </a:solidFill>
                <a:latin typeface="Calibri"/>
                <a:cs typeface="Calibri"/>
              </a:rPr>
              <a:t>me.”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>
                <a:solidFill>
                  <a:srgbClr val="B4D670"/>
                </a:solidFill>
              </a:rPr>
              <a:t>Network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How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their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internal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networks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support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enhanced?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3671" y="1598472"/>
            <a:ext cx="6424295" cy="101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respondents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found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peer/professional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network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had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grown.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D4D4F"/>
              </a:buClr>
              <a:buFont typeface="Arial"/>
              <a:buChar char="●"/>
            </a:pPr>
            <a:endParaRPr sz="20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48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respondents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stay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contact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with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members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cohort.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371" y="1745742"/>
            <a:ext cx="2973070" cy="8216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600" spc="375" dirty="0">
                <a:solidFill>
                  <a:srgbClr val="FFFFFF"/>
                </a:solidFill>
              </a:rPr>
              <a:t>What</a:t>
            </a:r>
            <a:r>
              <a:rPr sz="2600" spc="-235" dirty="0">
                <a:solidFill>
                  <a:srgbClr val="FFFFFF"/>
                </a:solidFill>
              </a:rPr>
              <a:t> </a:t>
            </a:r>
            <a:r>
              <a:rPr sz="2600" spc="260" dirty="0">
                <a:solidFill>
                  <a:srgbClr val="FFFFFF"/>
                </a:solidFill>
              </a:rPr>
              <a:t>Worked</a:t>
            </a:r>
            <a:r>
              <a:rPr sz="2600" dirty="0">
                <a:solidFill>
                  <a:srgbClr val="FFFFFF"/>
                </a:solidFill>
              </a:rPr>
              <a:t> </a:t>
            </a:r>
            <a:r>
              <a:rPr sz="2600" spc="160" dirty="0">
                <a:solidFill>
                  <a:srgbClr val="FFFFFF"/>
                </a:solidFill>
              </a:rPr>
              <a:t>+ </a:t>
            </a:r>
            <a:r>
              <a:rPr sz="2600" spc="375" dirty="0">
                <a:solidFill>
                  <a:srgbClr val="FFFFFF"/>
                </a:solidFill>
              </a:rPr>
              <a:t>What</a:t>
            </a:r>
            <a:r>
              <a:rPr sz="2600" spc="-25" dirty="0">
                <a:solidFill>
                  <a:srgbClr val="FFFFFF"/>
                </a:solidFill>
              </a:rPr>
              <a:t> </a:t>
            </a:r>
            <a:r>
              <a:rPr sz="2600" spc="265" dirty="0">
                <a:solidFill>
                  <a:srgbClr val="FFFFFF"/>
                </a:solidFill>
              </a:rPr>
              <a:t>was</a:t>
            </a:r>
            <a:r>
              <a:rPr sz="2600" spc="-140" dirty="0">
                <a:solidFill>
                  <a:srgbClr val="FFFFFF"/>
                </a:solidFill>
              </a:rPr>
              <a:t> </a:t>
            </a:r>
            <a:r>
              <a:rPr sz="2600" spc="85" dirty="0">
                <a:solidFill>
                  <a:srgbClr val="FFFFFF"/>
                </a:solidFill>
              </a:rPr>
              <a:t>Tricky</a:t>
            </a:r>
            <a:endParaRPr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90" dirty="0"/>
              <a:t>What</a:t>
            </a:r>
            <a:r>
              <a:rPr spc="-15" dirty="0"/>
              <a:t> </a:t>
            </a:r>
            <a:r>
              <a:rPr spc="305" dirty="0"/>
              <a:t>worked?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spc="55" dirty="0">
                <a:latin typeface="Calibri"/>
                <a:cs typeface="Calibri"/>
              </a:rPr>
              <a:t>From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evaluation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421" y="1429912"/>
            <a:ext cx="6878320" cy="332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116839" indent="-351790">
              <a:lnSpc>
                <a:spcPct val="1133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b="1" spc="55" dirty="0">
                <a:solidFill>
                  <a:srgbClr val="4D4D4F"/>
                </a:solidFill>
                <a:latin typeface="Calibri"/>
                <a:cs typeface="Calibri"/>
              </a:rPr>
              <a:t>Learning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Content:</a:t>
            </a:r>
            <a:r>
              <a:rPr sz="1600" b="1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All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content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was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very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valuable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-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them.</a:t>
            </a:r>
            <a:endParaRPr sz="1600">
              <a:latin typeface="Calibri"/>
              <a:cs typeface="Calibri"/>
            </a:endParaRPr>
          </a:p>
          <a:p>
            <a:pPr marL="363855" marR="5080" indent="-351790">
              <a:lnSpc>
                <a:spcPct val="113300"/>
              </a:lnSpc>
              <a:spcBef>
                <a:spcPts val="105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Program</a:t>
            </a:r>
            <a:r>
              <a:rPr sz="1600" b="1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4D4D4F"/>
                </a:solidFill>
                <a:latin typeface="Calibri"/>
                <a:cs typeface="Calibri"/>
              </a:rPr>
              <a:t>Format:</a:t>
            </a:r>
            <a:r>
              <a:rPr sz="1600" b="1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86%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length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facilitate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sessions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was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just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 right</a:t>
            </a:r>
            <a:endParaRPr sz="1600">
              <a:latin typeface="Calibri"/>
              <a:cs typeface="Calibri"/>
            </a:endParaRPr>
          </a:p>
          <a:p>
            <a:pPr marL="363855" marR="7620" indent="-351790">
              <a:lnSpc>
                <a:spcPct val="113300"/>
              </a:lnSpc>
              <a:spcBef>
                <a:spcPts val="104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Facilitation:</a:t>
            </a:r>
            <a:r>
              <a:rPr sz="1600" b="1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facilitator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demonstrated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right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skills,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was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respectful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inclusive,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supported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participants.</a:t>
            </a:r>
            <a:endParaRPr sz="1600">
              <a:latin typeface="Calibri"/>
              <a:cs typeface="Calibri"/>
            </a:endParaRPr>
          </a:p>
          <a:p>
            <a:pPr marL="363855" marR="31115" indent="-351790">
              <a:lnSpc>
                <a:spcPct val="113300"/>
              </a:lnSpc>
              <a:spcBef>
                <a:spcPts val="105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Facilitated</a:t>
            </a:r>
            <a:r>
              <a:rPr sz="1600" b="1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Group</a:t>
            </a:r>
            <a:r>
              <a:rPr sz="1600" b="1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Sessions: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sessions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were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engaging</a:t>
            </a:r>
            <a:r>
              <a:rPr sz="1600" spc="1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they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felt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comfortable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sharing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ideas.</a:t>
            </a:r>
            <a:endParaRPr sz="1600">
              <a:latin typeface="Calibri"/>
              <a:cs typeface="Calibri"/>
            </a:endParaRPr>
          </a:p>
          <a:p>
            <a:pPr marL="363855" marR="695325" indent="-351790">
              <a:lnSpc>
                <a:spcPct val="113300"/>
              </a:lnSpc>
              <a:spcBef>
                <a:spcPts val="105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Guest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Speakers:</a:t>
            </a:r>
            <a:r>
              <a:rPr sz="1600" b="1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that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guest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speakers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added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valuable perspectives.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90" dirty="0"/>
              <a:t>What</a:t>
            </a:r>
            <a:r>
              <a:rPr spc="-15" dirty="0"/>
              <a:t> </a:t>
            </a:r>
            <a:r>
              <a:rPr spc="305" dirty="0"/>
              <a:t>worked?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Observations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946" y="1451261"/>
            <a:ext cx="7289165" cy="21304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1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topics,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amount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content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flow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sessions.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Design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sessions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was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consistent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conducive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Hard-copy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workbook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welcome</a:t>
            </a:r>
            <a:r>
              <a:rPr sz="1600" spc="10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packages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Weekly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end-of-session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survey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check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with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on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content/speed/flow</a:t>
            </a:r>
            <a:endParaRPr sz="1600">
              <a:latin typeface="Calibri"/>
              <a:cs typeface="Calibri"/>
            </a:endParaRPr>
          </a:p>
          <a:p>
            <a:pPr marL="363855" marR="48895" indent="-351790">
              <a:lnSpc>
                <a:spcPct val="101600"/>
              </a:lnSpc>
              <a:spcBef>
                <a:spcPts val="97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Facilitation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activities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created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positive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supportive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atmosphere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with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4D4D4F"/>
                </a:solidFill>
                <a:latin typeface="Calibri"/>
                <a:cs typeface="Calibri"/>
              </a:rPr>
              <a:t>high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levels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participation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engagement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90" dirty="0"/>
              <a:t>What</a:t>
            </a:r>
            <a:r>
              <a:rPr spc="-15" dirty="0"/>
              <a:t> </a:t>
            </a:r>
            <a:r>
              <a:rPr spc="360" dirty="0"/>
              <a:t>was</a:t>
            </a:r>
            <a:r>
              <a:rPr spc="5" dirty="0"/>
              <a:t> </a:t>
            </a:r>
            <a:r>
              <a:rPr spc="215" dirty="0"/>
              <a:t>tricky?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Observations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facilitation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dirty="0"/>
              <a:t>Session</a:t>
            </a:r>
            <a:r>
              <a:rPr spc="80" dirty="0"/>
              <a:t> </a:t>
            </a:r>
            <a:r>
              <a:rPr dirty="0"/>
              <a:t>length</a:t>
            </a:r>
            <a:r>
              <a:rPr spc="85" dirty="0"/>
              <a:t> </a:t>
            </a:r>
            <a:r>
              <a:rPr dirty="0"/>
              <a:t>(2</a:t>
            </a:r>
            <a:r>
              <a:rPr spc="85" dirty="0"/>
              <a:t> </a:t>
            </a:r>
            <a:r>
              <a:rPr spc="-10" dirty="0"/>
              <a:t>hours)</a:t>
            </a:r>
          </a:p>
          <a:p>
            <a:pPr>
              <a:lnSpc>
                <a:spcPct val="100000"/>
              </a:lnSpc>
              <a:buClr>
                <a:srgbClr val="4D4D4F"/>
              </a:buClr>
              <a:buFont typeface="Arial"/>
              <a:buChar char="●"/>
            </a:pPr>
            <a:endParaRPr sz="1800"/>
          </a:p>
          <a:p>
            <a:pPr marL="363855" marR="5080" indent="-351790">
              <a:lnSpc>
                <a:spcPct val="113300"/>
              </a:lnSpc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dirty="0"/>
              <a:t>English</a:t>
            </a:r>
            <a:r>
              <a:rPr spc="75" dirty="0"/>
              <a:t> </a:t>
            </a:r>
            <a:r>
              <a:rPr dirty="0"/>
              <a:t>language</a:t>
            </a:r>
            <a:r>
              <a:rPr spc="80" dirty="0"/>
              <a:t> </a:t>
            </a:r>
            <a:r>
              <a:rPr dirty="0"/>
              <a:t>proficiency</a:t>
            </a:r>
            <a:r>
              <a:rPr spc="80" dirty="0"/>
              <a:t> </a:t>
            </a:r>
            <a:r>
              <a:rPr dirty="0"/>
              <a:t>was</a:t>
            </a:r>
            <a:r>
              <a:rPr spc="80" dirty="0"/>
              <a:t> </a:t>
            </a:r>
            <a:r>
              <a:rPr dirty="0"/>
              <a:t>not</a:t>
            </a:r>
            <a:r>
              <a:rPr spc="75" dirty="0"/>
              <a:t> </a:t>
            </a:r>
            <a:r>
              <a:rPr dirty="0"/>
              <a:t>an</a:t>
            </a:r>
            <a:r>
              <a:rPr spc="80" dirty="0"/>
              <a:t> </a:t>
            </a:r>
            <a:r>
              <a:rPr dirty="0"/>
              <a:t>issue</a:t>
            </a:r>
            <a:r>
              <a:rPr spc="80" dirty="0"/>
              <a:t> </a:t>
            </a:r>
            <a:r>
              <a:rPr dirty="0"/>
              <a:t>but</a:t>
            </a:r>
            <a:r>
              <a:rPr spc="80" dirty="0"/>
              <a:t> </a:t>
            </a:r>
            <a:r>
              <a:rPr dirty="0"/>
              <a:t>an</a:t>
            </a:r>
            <a:r>
              <a:rPr spc="80" dirty="0"/>
              <a:t> </a:t>
            </a:r>
            <a:r>
              <a:rPr spc="-10" dirty="0"/>
              <a:t>ongoing consideration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925" y="684219"/>
            <a:ext cx="2593975" cy="9988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829"/>
              </a:lnSpc>
              <a:spcBef>
                <a:spcPts val="204"/>
              </a:spcBef>
            </a:pPr>
            <a:r>
              <a:rPr spc="315" dirty="0"/>
              <a:t>Participant </a:t>
            </a:r>
            <a:r>
              <a:rPr spc="210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821" y="2027934"/>
            <a:ext cx="3743960" cy="126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rated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this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program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9.8/10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D4D4F"/>
              </a:buClr>
              <a:buFont typeface="Arial"/>
              <a:buChar char="●"/>
            </a:pPr>
            <a:endParaRPr sz="2000">
              <a:latin typeface="Calibri"/>
              <a:cs typeface="Calibri"/>
            </a:endParaRPr>
          </a:p>
          <a:p>
            <a:pPr marL="363855" marR="5080" indent="-351790">
              <a:lnSpc>
                <a:spcPct val="101600"/>
              </a:lnSpc>
              <a:spcBef>
                <a:spcPts val="1480"/>
              </a:spcBef>
              <a:buClr>
                <a:srgbClr val="4D4D4F"/>
              </a:buClr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100%</a:t>
            </a:r>
            <a:r>
              <a:rPr sz="1600" spc="5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recommend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this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program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4D4D4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co-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worker,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if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it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were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be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oﬀered</a:t>
            </a:r>
            <a:r>
              <a:rPr sz="1600" spc="-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again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651" y="0"/>
            <a:ext cx="4731347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371" y="2345817"/>
            <a:ext cx="18764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0" dirty="0">
                <a:solidFill>
                  <a:srgbClr val="FFFFFF"/>
                </a:solidFill>
              </a:rPr>
              <a:t>Discussion</a:t>
            </a:r>
            <a:endParaRPr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946" y="35997"/>
            <a:ext cx="8517255" cy="286258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1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92%</a:t>
            </a:r>
            <a:r>
              <a:rPr sz="1600" spc="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more</a:t>
            </a:r>
            <a:r>
              <a:rPr sz="1600" spc="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self-</a:t>
            </a:r>
            <a:r>
              <a:rPr sz="1600" spc="-20" dirty="0">
                <a:solidFill>
                  <a:srgbClr val="4D4D4F"/>
                </a:solidFill>
                <a:latin typeface="Calibri"/>
                <a:cs typeface="Calibri"/>
              </a:rPr>
              <a:t>aware</a:t>
            </a:r>
            <a:endParaRPr sz="1600">
              <a:latin typeface="Calibri"/>
              <a:cs typeface="Calibri"/>
            </a:endParaRPr>
          </a:p>
          <a:p>
            <a:pPr marL="363855" marR="117475" indent="-351790">
              <a:lnSpc>
                <a:spcPct val="106700"/>
              </a:lnSpc>
              <a:spcBef>
                <a:spcPts val="1300"/>
              </a:spcBef>
              <a:buSzPct val="133333"/>
              <a:buChar char="●"/>
              <a:tabLst>
                <a:tab pos="363855" algn="l"/>
                <a:tab pos="364490" algn="l"/>
              </a:tabLst>
            </a:pP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Stanford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rates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self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awareness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as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one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pillars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of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managerial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capabilities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that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predicts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managerial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effectiveness 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leadership</a:t>
            </a:r>
            <a:r>
              <a:rPr sz="1200" spc="-5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success.</a:t>
            </a:r>
            <a:endParaRPr sz="1200">
              <a:latin typeface="Arial"/>
              <a:cs typeface="Arial"/>
            </a:endParaRPr>
          </a:p>
          <a:p>
            <a:pPr marL="363855" indent="-321310">
              <a:lnSpc>
                <a:spcPct val="100000"/>
              </a:lnSpc>
              <a:spcBef>
                <a:spcPts val="1000"/>
              </a:spcBef>
              <a:buChar char="●"/>
              <a:tabLst>
                <a:tab pos="363855" algn="l"/>
                <a:tab pos="364490" algn="l"/>
              </a:tabLst>
            </a:pP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IQ</a:t>
            </a:r>
            <a:r>
              <a:rPr sz="1200" spc="-3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technical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skills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are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far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less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important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leadership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success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than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self-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awareness.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1650">
              <a:latin typeface="Arial"/>
              <a:cs typeface="Arial"/>
            </a:endParaRPr>
          </a:p>
          <a:p>
            <a:pPr marL="363855" indent="-351790">
              <a:lnSpc>
                <a:spcPct val="100000"/>
              </a:lnSpc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92%</a:t>
            </a:r>
            <a:r>
              <a:rPr sz="1600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 prepared for</a:t>
            </a:r>
            <a:r>
              <a:rPr sz="1600" spc="-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new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opportunities</a:t>
            </a:r>
            <a:endParaRPr sz="1600">
              <a:latin typeface="Calibri"/>
              <a:cs typeface="Calibri"/>
            </a:endParaRPr>
          </a:p>
          <a:p>
            <a:pPr marL="363855" marR="5080" indent="-351790">
              <a:lnSpc>
                <a:spcPct val="102200"/>
              </a:lnSpc>
              <a:spcBef>
                <a:spcPts val="1365"/>
              </a:spcBef>
              <a:buSzPct val="133333"/>
              <a:buChar char="●"/>
              <a:tabLst>
                <a:tab pos="363855" algn="l"/>
                <a:tab pos="364490" algn="l"/>
              </a:tabLst>
            </a:pP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Having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access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new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opportunities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means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that,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more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engaged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9900"/>
                </a:solidFill>
                <a:latin typeface="Arial"/>
                <a:cs typeface="Arial"/>
              </a:rPr>
              <a:t>work..</a:t>
            </a:r>
            <a:r>
              <a:rPr sz="1200" spc="-7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According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2017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Gallup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report,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it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was</a:t>
            </a:r>
            <a:r>
              <a:rPr sz="12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suggested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that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35%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female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employees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actively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engaged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work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compared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29%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males,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this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is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similar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for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managers</a:t>
            </a:r>
            <a:r>
              <a:rPr sz="12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41%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35%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respectively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(Gallup,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2016).</a:t>
            </a:r>
            <a:r>
              <a:rPr sz="12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level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employee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engagement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has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linear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relationship</a:t>
            </a:r>
            <a:r>
              <a:rPr sz="12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levels</a:t>
            </a:r>
            <a:r>
              <a:rPr sz="12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productiveness,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enthusiasm,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commitment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their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jobs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9900"/>
                </a:solidFill>
                <a:latin typeface="Arial"/>
                <a:cs typeface="Arial"/>
              </a:rPr>
              <a:t>(Gallup,</a:t>
            </a:r>
            <a:r>
              <a:rPr sz="12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9900"/>
                </a:solidFill>
                <a:latin typeface="Arial"/>
                <a:cs typeface="Arial"/>
              </a:rPr>
              <a:t>2016).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796" y="28321"/>
            <a:ext cx="8843010" cy="458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497205" indent="-351790">
              <a:lnSpc>
                <a:spcPct val="114999"/>
              </a:lnSpc>
              <a:spcBef>
                <a:spcPts val="100"/>
              </a:spcBef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Creating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connections,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authenticity,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agency,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wholeness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between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promote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personal</a:t>
            </a:r>
            <a:r>
              <a:rPr sz="1600" spc="-4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development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learning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(Hopkins,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O'Neil,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Passarelli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&amp;</a:t>
            </a:r>
            <a:r>
              <a:rPr sz="16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Bilimoria,2008).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9900"/>
              </a:buClr>
              <a:buFont typeface="Arial"/>
              <a:buChar char="●"/>
            </a:pPr>
            <a:endParaRPr sz="2200">
              <a:latin typeface="Arial"/>
              <a:cs typeface="Arial"/>
            </a:endParaRPr>
          </a:p>
          <a:p>
            <a:pPr marL="363855" marR="543560" indent="-351790">
              <a:lnSpc>
                <a:spcPct val="114999"/>
              </a:lnSpc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Quit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rate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high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stress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levels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higher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among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employees,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this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threaten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leadership</a:t>
            </a:r>
            <a:r>
              <a:rPr sz="1600" spc="-5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pipelines,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innovations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DEI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initiatives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profitability.</a:t>
            </a:r>
            <a:r>
              <a:rPr sz="1600" spc="-6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6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overcome</a:t>
            </a:r>
            <a:r>
              <a:rPr sz="1600" spc="-4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these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risks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networks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needed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–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improve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women’s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wellbeing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work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home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9900"/>
              </a:buClr>
              <a:buFont typeface="Arial"/>
              <a:buChar char="●"/>
            </a:pPr>
            <a:endParaRPr sz="2200">
              <a:latin typeface="Arial"/>
              <a:cs typeface="Arial"/>
            </a:endParaRPr>
          </a:p>
          <a:p>
            <a:pPr marL="363855" marR="5080" indent="-351790">
              <a:lnSpc>
                <a:spcPct val="114999"/>
              </a:lnSpc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6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study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completed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by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Gallup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it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was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concluded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that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connections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needed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have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life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well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lived.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Feeling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cared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for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is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big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part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engagement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wellbeing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which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be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translated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into</a:t>
            </a:r>
            <a:r>
              <a:rPr sz="16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the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workplace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as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well.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9900"/>
              </a:buClr>
              <a:buFont typeface="Arial"/>
              <a:buChar char="●"/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9900"/>
              </a:buClr>
              <a:buFont typeface="Arial"/>
              <a:buChar char="●"/>
            </a:pPr>
            <a:endParaRPr sz="2200">
              <a:latin typeface="Arial"/>
              <a:cs typeface="Arial"/>
            </a:endParaRPr>
          </a:p>
          <a:p>
            <a:pPr marL="363855" marR="139065" indent="-351790">
              <a:lnSpc>
                <a:spcPct val="114999"/>
              </a:lnSpc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6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employee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engagement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survey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completed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amongst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an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HR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department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it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was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concluded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employees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who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really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engaged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work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6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9900"/>
                </a:solidFill>
                <a:latin typeface="Arial"/>
                <a:cs typeface="Arial"/>
              </a:rPr>
              <a:t>also</a:t>
            </a:r>
            <a:r>
              <a:rPr sz="16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9900"/>
                </a:solidFill>
                <a:latin typeface="Arial"/>
                <a:cs typeface="Arial"/>
              </a:rPr>
              <a:t>well-networked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996" y="3352444"/>
            <a:ext cx="102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●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996" y="75844"/>
            <a:ext cx="8561070" cy="4597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17500" indent="-30543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values</a:t>
            </a:r>
            <a:r>
              <a:rPr sz="1000" b="1" u="sng" spc="105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and</a:t>
            </a:r>
            <a:r>
              <a:rPr sz="1000" b="1" u="sng" spc="105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1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strengths</a:t>
            </a:r>
            <a:endParaRPr sz="100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Clr>
                <a:srgbClr val="4D4D4F"/>
              </a:buClr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knowing</a:t>
            </a:r>
            <a:r>
              <a:rPr sz="1000" spc="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your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values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and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strengths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increases</a:t>
            </a:r>
            <a:r>
              <a:rPr sz="1000" spc="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transparency,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transparency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leadership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has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1000" spc="4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strong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positive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eﬀect.</a:t>
            </a:r>
            <a:endParaRPr sz="1000">
              <a:latin typeface="Calibri"/>
              <a:cs typeface="Calibri"/>
            </a:endParaRPr>
          </a:p>
          <a:p>
            <a:pPr marL="317500" marR="328930">
              <a:lnSpc>
                <a:spcPct val="150000"/>
              </a:lnSpc>
            </a:pP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Transparency: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filters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down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those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we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lead,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those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who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manage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us.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Transparency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leads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relationships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growing</a:t>
            </a:r>
            <a:r>
              <a:rPr sz="1000" spc="28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authentically.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Lead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higher</a:t>
            </a:r>
            <a:r>
              <a:rPr sz="1000" spc="2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levels</a:t>
            </a:r>
            <a:r>
              <a:rPr sz="1000" spc="3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9900"/>
                </a:solidFill>
                <a:latin typeface="Calibri"/>
                <a:cs typeface="Calibri"/>
              </a:rPr>
              <a:t>of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performance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and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trust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is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created</a:t>
            </a:r>
            <a:endParaRPr sz="100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unconscious</a:t>
            </a:r>
            <a:r>
              <a:rPr sz="1000" b="1" u="sng" spc="28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2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bias</a:t>
            </a:r>
            <a:endParaRPr sz="1000">
              <a:latin typeface="Calibri"/>
              <a:cs typeface="Calibri"/>
            </a:endParaRPr>
          </a:p>
          <a:p>
            <a:pPr marL="317500" marR="5080" indent="-305435">
              <a:lnSpc>
                <a:spcPct val="15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multiple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studies,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individuals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within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organizations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that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had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completed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unconscious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bias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training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found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their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workplace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be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more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inclusive.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Women,</a:t>
            </a:r>
            <a:r>
              <a:rPr sz="1000" spc="5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9900"/>
                </a:solidFill>
                <a:latin typeface="Calibri"/>
                <a:cs typeface="Calibri"/>
              </a:rPr>
              <a:t>PIOC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and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people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with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disability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also</a:t>
            </a:r>
            <a:r>
              <a:rPr sz="1000" spc="27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reported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feeling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greater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sense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of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belonging.</a:t>
            </a:r>
            <a:endParaRPr sz="1000">
              <a:latin typeface="Calibri"/>
              <a:cs typeface="Calibri"/>
            </a:endParaRPr>
          </a:p>
          <a:p>
            <a:pPr marL="317500" marR="119380" indent="-305435">
              <a:lnSpc>
                <a:spcPct val="15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1000" spc="26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study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completed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within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a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university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where</a:t>
            </a:r>
            <a:r>
              <a:rPr sz="1000" spc="26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some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departments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that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took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part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gender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bias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training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,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was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discovered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that</a:t>
            </a:r>
            <a:r>
              <a:rPr sz="1000" spc="2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their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female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faculty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hiring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increased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from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32%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47%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–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compared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to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the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department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that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did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not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receive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training,</a:t>
            </a:r>
            <a:r>
              <a:rPr sz="1000" spc="26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their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hiring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of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women</a:t>
            </a:r>
            <a:r>
              <a:rPr sz="1000" spc="10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9900"/>
                </a:solidFill>
                <a:latin typeface="Calibri"/>
                <a:cs typeface="Calibri"/>
              </a:rPr>
              <a:t>remained</a:t>
            </a:r>
            <a:r>
              <a:rPr sz="1000" spc="15" dirty="0">
                <a:solidFill>
                  <a:srgbClr val="FF99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Calibri"/>
                <a:cs typeface="Calibri"/>
              </a:rPr>
              <a:t>flat.</a:t>
            </a:r>
            <a:endParaRPr sz="1000">
              <a:latin typeface="Calibri"/>
              <a:cs typeface="Calibri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mentorship</a:t>
            </a:r>
            <a:r>
              <a:rPr sz="1000" b="1" u="sng" spc="15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and</a:t>
            </a:r>
            <a:r>
              <a:rPr sz="1000" b="1" u="sng" spc="155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1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sponsorship</a:t>
            </a:r>
            <a:endParaRPr sz="1000">
              <a:latin typeface="Calibri"/>
              <a:cs typeface="Calibri"/>
            </a:endParaRPr>
          </a:p>
          <a:p>
            <a:pPr marL="317500" marR="38735" indent="-305435">
              <a:lnSpc>
                <a:spcPct val="15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Sponsorship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especially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beneficial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for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it’s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opportunity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specific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working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relationship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where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share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experiences,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areas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expertise,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provide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future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opportunities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(Hill,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Miller,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Benson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&amp;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Handley,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2016).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Including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sponsorship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into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9900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leadership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program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vital,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as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women’s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career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advancement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increases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sponsoring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relationships.</a:t>
            </a:r>
            <a:r>
              <a:rPr sz="10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These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relationships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erase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barriers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through</a:t>
            </a:r>
            <a:r>
              <a:rPr sz="10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which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are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able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access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roles,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gain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access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senior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network,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unbiased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perceptions</a:t>
            </a:r>
            <a:r>
              <a:rPr sz="1000" spc="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(Ibarra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&amp;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O’Connor,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2021)</a:t>
            </a:r>
            <a:r>
              <a:rPr sz="1000" spc="50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Deloitte,</a:t>
            </a:r>
            <a:r>
              <a:rPr sz="1000" spc="2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asked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every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member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their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global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board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executive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sponsor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at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least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one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woman.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Following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wide-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scale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concerted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effort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give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talented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leadership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opportunities,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number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their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global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board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jumped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from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16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30%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sz="1000" spc="-1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years.</a:t>
            </a:r>
            <a:endParaRPr sz="1000">
              <a:latin typeface="Arial"/>
              <a:cs typeface="Arial"/>
            </a:endParaRPr>
          </a:p>
          <a:p>
            <a:pPr marL="317500" indent="-305435">
              <a:lnSpc>
                <a:spcPct val="100000"/>
              </a:lnSpc>
              <a:spcBef>
                <a:spcPts val="6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b="1" u="sng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supportive</a:t>
            </a:r>
            <a:r>
              <a:rPr sz="1000" b="1" u="sng" spc="285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spc="-10" dirty="0">
                <a:solidFill>
                  <a:srgbClr val="4D4D4F"/>
                </a:solidFill>
                <a:uFill>
                  <a:solidFill>
                    <a:srgbClr val="4D4D4F"/>
                  </a:solidFill>
                </a:uFill>
                <a:latin typeface="Calibri"/>
                <a:cs typeface="Calibri"/>
              </a:rPr>
              <a:t>group</a:t>
            </a:r>
            <a:endParaRPr sz="1000">
              <a:latin typeface="Calibri"/>
              <a:cs typeface="Calibri"/>
            </a:endParaRPr>
          </a:p>
          <a:p>
            <a:pPr marL="317500" marR="233679" indent="-305435">
              <a:lnSpc>
                <a:spcPct val="150000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recent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study,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was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reported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67%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learned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their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most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important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lessons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about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leadership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from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other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women.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82%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of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working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believed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that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access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networking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other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professional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women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would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them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advance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their</a:t>
            </a:r>
            <a:r>
              <a:rPr sz="1000" spc="-3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career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(KPMG,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2015).</a:t>
            </a:r>
            <a:r>
              <a:rPr sz="10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These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interpersonal</a:t>
            </a:r>
            <a:r>
              <a:rPr sz="1000" spc="-3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networks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can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increase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influence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power,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access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opportunities,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expertise,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and</a:t>
            </a:r>
            <a:r>
              <a:rPr sz="1000" spc="-25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overall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9900"/>
                </a:solidFill>
                <a:latin typeface="Arial"/>
                <a:cs typeface="Arial"/>
              </a:rPr>
              <a:t>job</a:t>
            </a:r>
            <a:r>
              <a:rPr sz="1000" spc="-20" dirty="0">
                <a:solidFill>
                  <a:srgbClr val="FF990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9900"/>
                </a:solidFill>
                <a:latin typeface="Arial"/>
                <a:cs typeface="Arial"/>
              </a:rPr>
              <a:t>performance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136" y="66928"/>
            <a:ext cx="7654290" cy="195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212090" indent="-275590">
              <a:lnSpc>
                <a:spcPct val="100000"/>
              </a:lnSpc>
              <a:spcBef>
                <a:spcPts val="100"/>
              </a:spcBef>
              <a:buChar char="-"/>
              <a:tabLst>
                <a:tab pos="287655" algn="l"/>
                <a:tab pos="288290" algn="l"/>
              </a:tabLst>
            </a:pPr>
            <a:r>
              <a:rPr sz="1100" dirty="0">
                <a:latin typeface="Arial"/>
                <a:cs typeface="Arial"/>
              </a:rPr>
              <a:t>Greater</a:t>
            </a:r>
            <a:r>
              <a:rPr sz="1100" spc="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agency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amongst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women.</a:t>
            </a:r>
            <a:r>
              <a:rPr sz="1200" spc="-10" dirty="0">
                <a:solidFill>
                  <a:srgbClr val="FFAB40"/>
                </a:solidFill>
                <a:latin typeface="Century Gothic"/>
                <a:cs typeface="Century Gothic"/>
              </a:rPr>
              <a:t>Agency</a:t>
            </a:r>
            <a:r>
              <a:rPr sz="1200" spc="35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spc="95" dirty="0">
                <a:solidFill>
                  <a:srgbClr val="FFAB40"/>
                </a:solidFill>
                <a:latin typeface="Century Gothic"/>
                <a:cs typeface="Century Gothic"/>
              </a:rPr>
              <a:t>is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ability</a:t>
            </a:r>
            <a:r>
              <a:rPr sz="1200" spc="35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to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identify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goals</a:t>
            </a:r>
            <a:r>
              <a:rPr sz="1200" spc="35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or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make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choices</a:t>
            </a:r>
            <a:r>
              <a:rPr sz="1200" spc="35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and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then</a:t>
            </a:r>
            <a:r>
              <a:rPr sz="1200" spc="3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AB40"/>
                </a:solidFill>
                <a:latin typeface="Century Gothic"/>
                <a:cs typeface="Century Gothic"/>
              </a:rPr>
              <a:t>act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upon</a:t>
            </a:r>
            <a:r>
              <a:rPr sz="1200" spc="-20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Century Gothic"/>
                <a:cs typeface="Century Gothic"/>
              </a:rPr>
              <a:t>them.</a:t>
            </a:r>
            <a:r>
              <a:rPr sz="1200" spc="-15" dirty="0">
                <a:solidFill>
                  <a:srgbClr val="FFAB4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Agency in the context of women’s leadership is strengthening women’s 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capacity,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 skills, 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knowledge.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On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an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individual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level,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training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sharing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experiences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would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move</a:t>
            </a:r>
            <a:r>
              <a:rPr sz="120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more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women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into</a:t>
            </a:r>
            <a:r>
              <a:rPr sz="120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AB40"/>
                </a:solidFill>
                <a:latin typeface="Arial"/>
                <a:cs typeface="Arial"/>
              </a:rPr>
              <a:t>a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leadership</a:t>
            </a:r>
            <a:r>
              <a:rPr sz="120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role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in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future,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40%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entry-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level,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34%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for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mid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senior-level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AB40"/>
                </a:solidFill>
                <a:latin typeface="Arial"/>
                <a:cs typeface="Arial"/>
              </a:rPr>
              <a:t>(KPMG,</a:t>
            </a:r>
            <a:r>
              <a:rPr sz="120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AB40"/>
                </a:solidFill>
                <a:latin typeface="Arial"/>
                <a:cs typeface="Arial"/>
              </a:rPr>
              <a:t>2015)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-"/>
            </a:pPr>
            <a:endParaRPr sz="1250">
              <a:latin typeface="Arial"/>
              <a:cs typeface="Arial"/>
            </a:endParaRPr>
          </a:p>
          <a:p>
            <a:pPr marL="287655" marR="5080" indent="-275590">
              <a:lnSpc>
                <a:spcPct val="99800"/>
              </a:lnSpc>
              <a:spcBef>
                <a:spcPts val="5"/>
              </a:spcBef>
              <a:buChar char="-"/>
              <a:tabLst>
                <a:tab pos="287655" algn="l"/>
                <a:tab pos="288290" algn="l"/>
              </a:tabLst>
            </a:pPr>
            <a:r>
              <a:rPr sz="1100" dirty="0">
                <a:latin typeface="Arial"/>
                <a:cs typeface="Arial"/>
              </a:rPr>
              <a:t>Stepping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coaching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necessary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development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female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leaders. </a:t>
            </a:r>
            <a:r>
              <a:rPr sz="1050" u="sng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2"/>
              </a:rPr>
              <a:t>Corporate</a:t>
            </a:r>
            <a:r>
              <a:rPr sz="1050" u="sng" spc="-25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1050" u="sng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2"/>
              </a:rPr>
              <a:t>coaching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for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women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their</a:t>
            </a:r>
            <a:r>
              <a:rPr sz="105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life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career</a:t>
            </a:r>
            <a:r>
              <a:rPr sz="1050" spc="-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u="sng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3"/>
              </a:rPr>
              <a:t>is</a:t>
            </a:r>
            <a:r>
              <a:rPr sz="1050" u="sng" spc="-15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050" u="sng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3"/>
              </a:rPr>
              <a:t>proven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reduce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stress,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increase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motivation,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improve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coping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skills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so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that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dual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pressure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of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work</a:t>
            </a:r>
            <a:r>
              <a:rPr sz="105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home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does</a:t>
            </a:r>
            <a:r>
              <a:rPr sz="105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not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affect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performance.</a:t>
            </a:r>
            <a:r>
              <a:rPr sz="1050" u="sng" dirty="0">
                <a:solidFill>
                  <a:srgbClr val="FFAB40"/>
                </a:solidFill>
                <a:uFill>
                  <a:solidFill>
                    <a:srgbClr val="FFAB40"/>
                  </a:solidFill>
                </a:uFill>
                <a:latin typeface="Arial"/>
                <a:cs typeface="Arial"/>
                <a:hlinkClick r:id="rId4"/>
              </a:rPr>
              <a:t>Forbes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finds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that</a:t>
            </a:r>
            <a:r>
              <a:rPr sz="105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coaching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women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executives</a:t>
            </a:r>
            <a:r>
              <a:rPr sz="1050" spc="-3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helps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increase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self-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awareness,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manage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politics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of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business,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overcome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limiting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beliefs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that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come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with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being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woman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leader.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Coaching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is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proven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to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help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women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with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performance,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satisfaction,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and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well-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being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in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the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workplace,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especially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when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women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are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more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subject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AB40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scrutiny</a:t>
            </a:r>
            <a:r>
              <a:rPr sz="1050" spc="-20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at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higher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levels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of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AB40"/>
                </a:solidFill>
                <a:latin typeface="Arial"/>
                <a:cs typeface="Arial"/>
              </a:rPr>
              <a:t>an</a:t>
            </a:r>
            <a:r>
              <a:rPr sz="1050" spc="-15" dirty="0">
                <a:solidFill>
                  <a:srgbClr val="FFAB40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AB40"/>
                </a:solidFill>
                <a:latin typeface="Arial"/>
                <a:cs typeface="Arial"/>
              </a:rPr>
              <a:t>organization</a:t>
            </a:r>
            <a:r>
              <a:rPr sz="1350" spc="-10" dirty="0">
                <a:solidFill>
                  <a:srgbClr val="FFAB40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925" y="684218"/>
            <a:ext cx="43800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en-CA" sz="6000" dirty="0" smtClean="0"/>
              <a:t>BLOOM Leadership Program</a:t>
            </a:r>
            <a:endParaRPr sz="6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327" y="3873150"/>
            <a:ext cx="968349" cy="964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90950"/>
            <a:ext cx="2525576" cy="1220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90550"/>
            <a:ext cx="2657494" cy="28289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925" y="684219"/>
            <a:ext cx="378967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80" dirty="0"/>
              <a:t>Program</a:t>
            </a:r>
            <a:r>
              <a:rPr dirty="0"/>
              <a:t> </a:t>
            </a:r>
            <a:r>
              <a:rPr spc="280" dirty="0"/>
              <a:t>Review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8821" y="1381421"/>
            <a:ext cx="7051675" cy="212661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63855" marR="5080" indent="-351790">
              <a:lnSpc>
                <a:spcPct val="101600"/>
              </a:lnSpc>
              <a:spcBef>
                <a:spcPts val="7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weekly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facilitated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zoom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sessions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2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hours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each,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including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introductory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closing</a:t>
            </a:r>
            <a:r>
              <a:rPr sz="1600" spc="2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sessions.</a:t>
            </a:r>
            <a:endParaRPr sz="1600">
              <a:latin typeface="Calibri"/>
              <a:cs typeface="Calibri"/>
            </a:endParaRPr>
          </a:p>
          <a:p>
            <a:pPr marL="363855" marR="104775" indent="-351790">
              <a:lnSpc>
                <a:spcPct val="101600"/>
              </a:lnSpc>
              <a:spcBef>
                <a:spcPts val="969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5</a:t>
            </a:r>
            <a:r>
              <a:rPr sz="1600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content</a:t>
            </a:r>
            <a:r>
              <a:rPr sz="1600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areas:</a:t>
            </a:r>
            <a:r>
              <a:rPr sz="1600" spc="-2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4D4D4F"/>
                </a:solidFill>
                <a:latin typeface="Calibri"/>
                <a:cs typeface="Calibri"/>
              </a:rPr>
              <a:t>Authentic</a:t>
            </a:r>
            <a:r>
              <a:rPr sz="16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D4D4F"/>
                </a:solidFill>
                <a:latin typeface="Calibri"/>
                <a:cs typeface="Calibri"/>
              </a:rPr>
              <a:t>Leadership,</a:t>
            </a:r>
            <a:r>
              <a:rPr sz="1600" i="1" spc="-10" dirty="0">
                <a:solidFill>
                  <a:srgbClr val="4D4D4F"/>
                </a:solidFill>
                <a:latin typeface="Calibri"/>
                <a:cs typeface="Calibri"/>
              </a:rPr>
              <a:t> Values,</a:t>
            </a:r>
            <a:r>
              <a:rPr sz="16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D4D4F"/>
                </a:solidFill>
                <a:latin typeface="Calibri"/>
                <a:cs typeface="Calibri"/>
              </a:rPr>
              <a:t>Strengths,</a:t>
            </a:r>
            <a:r>
              <a:rPr sz="16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D4D4F"/>
                </a:solidFill>
                <a:latin typeface="Calibri"/>
                <a:cs typeface="Calibri"/>
              </a:rPr>
              <a:t>Setting</a:t>
            </a:r>
            <a:r>
              <a:rPr sz="1600" i="1" spc="-10" dirty="0">
                <a:solidFill>
                  <a:srgbClr val="4D4D4F"/>
                </a:solidFill>
                <a:latin typeface="Calibri"/>
                <a:cs typeface="Calibri"/>
              </a:rPr>
              <a:t> Yourself</a:t>
            </a:r>
            <a:r>
              <a:rPr sz="1600" i="1" spc="-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4D4D4F"/>
                </a:solidFill>
                <a:latin typeface="Calibri"/>
                <a:cs typeface="Calibri"/>
              </a:rPr>
              <a:t>Up</a:t>
            </a:r>
            <a:r>
              <a:rPr sz="1600" i="1" spc="-1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spc="-25" dirty="0">
                <a:solidFill>
                  <a:srgbClr val="4D4D4F"/>
                </a:solidFill>
                <a:latin typeface="Calibri"/>
                <a:cs typeface="Calibri"/>
              </a:rPr>
              <a:t>for </a:t>
            </a:r>
            <a:r>
              <a:rPr sz="1600" i="1" dirty="0">
                <a:solidFill>
                  <a:srgbClr val="4D4D4F"/>
                </a:solidFill>
                <a:latin typeface="Calibri"/>
                <a:cs typeface="Calibri"/>
              </a:rPr>
              <a:t>Success</a:t>
            </a:r>
            <a:r>
              <a:rPr sz="1600" i="1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4D4D4F"/>
                </a:solidFill>
                <a:latin typeface="Calibri"/>
                <a:cs typeface="Calibri"/>
              </a:rPr>
              <a:t>Communication.</a:t>
            </a:r>
            <a:endParaRPr sz="1600">
              <a:latin typeface="Calibri"/>
              <a:cs typeface="Calibri"/>
            </a:endParaRPr>
          </a:p>
          <a:p>
            <a:pPr marL="363855" marR="303530" indent="-351790">
              <a:lnSpc>
                <a:spcPct val="101600"/>
              </a:lnSpc>
              <a:spcBef>
                <a:spcPts val="97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Sessions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combination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instruction,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interactive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activities,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small</a:t>
            </a:r>
            <a:r>
              <a:rPr sz="1600" spc="10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group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discussions,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time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reflection,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guest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speakers.</a:t>
            </a:r>
            <a:endParaRPr sz="160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100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-6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workbook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with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space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reflection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activities.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6327" y="3873150"/>
            <a:ext cx="968349" cy="9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5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7843" y="719012"/>
            <a:ext cx="265762" cy="2980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744" y="2927112"/>
            <a:ext cx="204574" cy="2980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90669" y="928213"/>
            <a:ext cx="2835275" cy="3849370"/>
            <a:chOff x="3190669" y="928213"/>
            <a:chExt cx="2835275" cy="3849370"/>
          </a:xfrm>
        </p:grpSpPr>
        <p:sp>
          <p:nvSpPr>
            <p:cNvPr id="5" name="object 5"/>
            <p:cNvSpPr/>
            <p:nvPr/>
          </p:nvSpPr>
          <p:spPr>
            <a:xfrm>
              <a:off x="3195432" y="93297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2714358" y="1620319"/>
                  </a:moveTo>
                  <a:lnTo>
                    <a:pt x="110861" y="1620319"/>
                  </a:lnTo>
                  <a:lnTo>
                    <a:pt x="67709" y="1611607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1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0" y="110862"/>
                  </a:lnTo>
                  <a:lnTo>
                    <a:pt x="2825220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7"/>
                  </a:lnTo>
                  <a:lnTo>
                    <a:pt x="2714358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5432" y="93297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1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0" y="110862"/>
                  </a:lnTo>
                  <a:lnTo>
                    <a:pt x="2825220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7"/>
                  </a:lnTo>
                  <a:lnTo>
                    <a:pt x="2714358" y="1620319"/>
                  </a:lnTo>
                  <a:lnTo>
                    <a:pt x="110861" y="1620319"/>
                  </a:lnTo>
                  <a:lnTo>
                    <a:pt x="67709" y="1611607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5432" y="168581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2631919" y="3086446"/>
                  </a:move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0" y="193301"/>
                  </a:lnTo>
                  <a:lnTo>
                    <a:pt x="2825220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5432" y="168581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0" y="193301"/>
                  </a:move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0" y="193301"/>
                  </a:lnTo>
                  <a:lnTo>
                    <a:pt x="2825220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85442" y="2018646"/>
            <a:ext cx="227393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Participants</a:t>
            </a:r>
            <a:r>
              <a:rPr sz="1600" spc="1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develop</a:t>
            </a:r>
            <a:r>
              <a:rPr sz="1600" spc="14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00A3B4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strategy</a:t>
            </a:r>
            <a:r>
              <a:rPr sz="1600" spc="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to</a:t>
            </a:r>
            <a:r>
              <a:rPr sz="1600" spc="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address</a:t>
            </a:r>
            <a:r>
              <a:rPr sz="1600" spc="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gaps</a:t>
            </a:r>
            <a:r>
              <a:rPr sz="1600" spc="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A3B4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their current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leadership skills.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2144" y="928053"/>
            <a:ext cx="2835275" cy="3849370"/>
            <a:chOff x="202144" y="928053"/>
            <a:chExt cx="2835275" cy="3849370"/>
          </a:xfrm>
        </p:grpSpPr>
        <p:sp>
          <p:nvSpPr>
            <p:cNvPr id="11" name="object 11"/>
            <p:cNvSpPr/>
            <p:nvPr/>
          </p:nvSpPr>
          <p:spPr>
            <a:xfrm>
              <a:off x="206907" y="93281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2714358" y="1620319"/>
                  </a:move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1" y="110862"/>
                  </a:lnTo>
                  <a:lnTo>
                    <a:pt x="2825221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6"/>
                  </a:lnTo>
                  <a:lnTo>
                    <a:pt x="2714358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6907" y="93281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1" y="110862"/>
                  </a:lnTo>
                  <a:lnTo>
                    <a:pt x="2825221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6"/>
                  </a:lnTo>
                  <a:lnTo>
                    <a:pt x="2714358" y="1620319"/>
                  </a:ln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6907" y="168565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2631919" y="3086446"/>
                  </a:move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1" y="193301"/>
                  </a:lnTo>
                  <a:lnTo>
                    <a:pt x="2825221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907" y="168565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0" y="193301"/>
                  </a:move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1" y="193301"/>
                  </a:lnTo>
                  <a:lnTo>
                    <a:pt x="2825221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26803" y="1111353"/>
            <a:ext cx="4093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0" algn="l"/>
              </a:tabLst>
            </a:pPr>
            <a:r>
              <a:rPr sz="2400" b="1" spc="65" dirty="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400" b="1" spc="35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916" y="2018486"/>
            <a:ext cx="21158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Participants</a:t>
            </a:r>
            <a:r>
              <a:rPr sz="1600" spc="1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can</a:t>
            </a:r>
            <a:r>
              <a:rPr sz="1600" spc="1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identify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their current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leadership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strengths</a:t>
            </a:r>
            <a:r>
              <a:rPr sz="1600" spc="6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capacity,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and</a:t>
            </a:r>
            <a:r>
              <a:rPr sz="1600" spc="3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have</a:t>
            </a:r>
            <a:r>
              <a:rPr sz="1600" spc="3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an</a:t>
            </a:r>
            <a:r>
              <a:rPr sz="1600" spc="3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opportunity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to</a:t>
            </a:r>
            <a:r>
              <a:rPr sz="1600" spc="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build</a:t>
            </a:r>
            <a:r>
              <a:rPr sz="1600" spc="2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on</a:t>
            </a:r>
            <a:r>
              <a:rPr sz="1600" spc="2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them.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14076" y="924038"/>
            <a:ext cx="2715260" cy="3849370"/>
            <a:chOff x="6214076" y="924038"/>
            <a:chExt cx="2715260" cy="3849370"/>
          </a:xfrm>
        </p:grpSpPr>
        <p:sp>
          <p:nvSpPr>
            <p:cNvPr id="18" name="object 18"/>
            <p:cNvSpPr/>
            <p:nvPr/>
          </p:nvSpPr>
          <p:spPr>
            <a:xfrm>
              <a:off x="6218839" y="928801"/>
              <a:ext cx="2705735" cy="1620520"/>
            </a:xfrm>
            <a:custGeom>
              <a:avLst/>
              <a:gdLst/>
              <a:ahLst/>
              <a:cxnLst/>
              <a:rect l="l" t="t" r="r" b="b"/>
              <a:pathLst>
                <a:path w="2705734" h="1620520">
                  <a:moveTo>
                    <a:pt x="2594343" y="1620319"/>
                  </a:move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594343" y="0"/>
                  </a:lnTo>
                  <a:lnTo>
                    <a:pt x="2636769" y="8438"/>
                  </a:lnTo>
                  <a:lnTo>
                    <a:pt x="2672735" y="32470"/>
                  </a:lnTo>
                  <a:lnTo>
                    <a:pt x="2696767" y="68437"/>
                  </a:lnTo>
                  <a:lnTo>
                    <a:pt x="2705206" y="110862"/>
                  </a:lnTo>
                  <a:lnTo>
                    <a:pt x="2705206" y="1509456"/>
                  </a:lnTo>
                  <a:lnTo>
                    <a:pt x="2696494" y="1552609"/>
                  </a:lnTo>
                  <a:lnTo>
                    <a:pt x="2672735" y="1587848"/>
                  </a:lnTo>
                  <a:lnTo>
                    <a:pt x="2637496" y="1611606"/>
                  </a:lnTo>
                  <a:lnTo>
                    <a:pt x="2594343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18839" y="928801"/>
              <a:ext cx="2705735" cy="1620520"/>
            </a:xfrm>
            <a:custGeom>
              <a:avLst/>
              <a:gdLst/>
              <a:ahLst/>
              <a:cxnLst/>
              <a:rect l="l" t="t" r="r" b="b"/>
              <a:pathLst>
                <a:path w="2705734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594343" y="0"/>
                  </a:lnTo>
                  <a:lnTo>
                    <a:pt x="2636769" y="8438"/>
                  </a:lnTo>
                  <a:lnTo>
                    <a:pt x="2672735" y="32470"/>
                  </a:lnTo>
                  <a:lnTo>
                    <a:pt x="2696767" y="68437"/>
                  </a:lnTo>
                  <a:lnTo>
                    <a:pt x="2705206" y="110862"/>
                  </a:lnTo>
                  <a:lnTo>
                    <a:pt x="2705206" y="1509456"/>
                  </a:lnTo>
                  <a:lnTo>
                    <a:pt x="2696494" y="1552609"/>
                  </a:lnTo>
                  <a:lnTo>
                    <a:pt x="2672735" y="1587848"/>
                  </a:lnTo>
                  <a:lnTo>
                    <a:pt x="2637496" y="1611606"/>
                  </a:lnTo>
                  <a:lnTo>
                    <a:pt x="2594343" y="1620319"/>
                  </a:ln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18839" y="1681641"/>
              <a:ext cx="2705735" cy="3086735"/>
            </a:xfrm>
            <a:custGeom>
              <a:avLst/>
              <a:gdLst/>
              <a:ahLst/>
              <a:cxnLst/>
              <a:rect l="l" t="t" r="r" b="b"/>
              <a:pathLst>
                <a:path w="2705734" h="3086735">
                  <a:moveTo>
                    <a:pt x="2520115" y="3086447"/>
                  </a:moveTo>
                  <a:lnTo>
                    <a:pt x="185090" y="3086447"/>
                  </a:lnTo>
                  <a:lnTo>
                    <a:pt x="135886" y="3079835"/>
                  </a:lnTo>
                  <a:lnTo>
                    <a:pt x="91671" y="3061176"/>
                  </a:lnTo>
                  <a:lnTo>
                    <a:pt x="54211" y="3032235"/>
                  </a:lnTo>
                  <a:lnTo>
                    <a:pt x="25270" y="2994775"/>
                  </a:lnTo>
                  <a:lnTo>
                    <a:pt x="6611" y="2950561"/>
                  </a:lnTo>
                  <a:lnTo>
                    <a:pt x="0" y="2901356"/>
                  </a:lnTo>
                  <a:lnTo>
                    <a:pt x="0" y="185090"/>
                  </a:lnTo>
                  <a:lnTo>
                    <a:pt x="6611" y="135885"/>
                  </a:lnTo>
                  <a:lnTo>
                    <a:pt x="25270" y="91671"/>
                  </a:lnTo>
                  <a:lnTo>
                    <a:pt x="54211" y="54211"/>
                  </a:lnTo>
                  <a:lnTo>
                    <a:pt x="91671" y="25270"/>
                  </a:lnTo>
                  <a:lnTo>
                    <a:pt x="135886" y="6611"/>
                  </a:lnTo>
                  <a:lnTo>
                    <a:pt x="185090" y="0"/>
                  </a:lnTo>
                  <a:lnTo>
                    <a:pt x="2520115" y="0"/>
                  </a:lnTo>
                  <a:lnTo>
                    <a:pt x="2590947" y="14089"/>
                  </a:lnTo>
                  <a:lnTo>
                    <a:pt x="2650994" y="54211"/>
                  </a:lnTo>
                  <a:lnTo>
                    <a:pt x="2691117" y="114259"/>
                  </a:lnTo>
                  <a:lnTo>
                    <a:pt x="2705206" y="185090"/>
                  </a:lnTo>
                  <a:lnTo>
                    <a:pt x="2705206" y="2901356"/>
                  </a:lnTo>
                  <a:lnTo>
                    <a:pt x="2698594" y="2950561"/>
                  </a:lnTo>
                  <a:lnTo>
                    <a:pt x="2679936" y="2994775"/>
                  </a:lnTo>
                  <a:lnTo>
                    <a:pt x="2650994" y="3032235"/>
                  </a:lnTo>
                  <a:lnTo>
                    <a:pt x="2613534" y="3061176"/>
                  </a:lnTo>
                  <a:lnTo>
                    <a:pt x="2569320" y="3079835"/>
                  </a:lnTo>
                  <a:lnTo>
                    <a:pt x="2520115" y="3086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8839" y="1681641"/>
              <a:ext cx="2705735" cy="3086735"/>
            </a:xfrm>
            <a:custGeom>
              <a:avLst/>
              <a:gdLst/>
              <a:ahLst/>
              <a:cxnLst/>
              <a:rect l="l" t="t" r="r" b="b"/>
              <a:pathLst>
                <a:path w="2705734" h="3086735">
                  <a:moveTo>
                    <a:pt x="0" y="185090"/>
                  </a:moveTo>
                  <a:lnTo>
                    <a:pt x="6611" y="135885"/>
                  </a:lnTo>
                  <a:lnTo>
                    <a:pt x="25270" y="91671"/>
                  </a:lnTo>
                  <a:lnTo>
                    <a:pt x="54211" y="54211"/>
                  </a:lnTo>
                  <a:lnTo>
                    <a:pt x="91671" y="25270"/>
                  </a:lnTo>
                  <a:lnTo>
                    <a:pt x="135886" y="6611"/>
                  </a:lnTo>
                  <a:lnTo>
                    <a:pt x="185090" y="0"/>
                  </a:lnTo>
                  <a:lnTo>
                    <a:pt x="2520115" y="0"/>
                  </a:lnTo>
                  <a:lnTo>
                    <a:pt x="2590947" y="14089"/>
                  </a:lnTo>
                  <a:lnTo>
                    <a:pt x="2650994" y="54211"/>
                  </a:lnTo>
                  <a:lnTo>
                    <a:pt x="2691117" y="114259"/>
                  </a:lnTo>
                  <a:lnTo>
                    <a:pt x="2705206" y="185090"/>
                  </a:lnTo>
                  <a:lnTo>
                    <a:pt x="2705206" y="2901356"/>
                  </a:lnTo>
                  <a:lnTo>
                    <a:pt x="2698594" y="2950561"/>
                  </a:lnTo>
                  <a:lnTo>
                    <a:pt x="2679936" y="2994775"/>
                  </a:lnTo>
                  <a:lnTo>
                    <a:pt x="2650994" y="3032235"/>
                  </a:lnTo>
                  <a:lnTo>
                    <a:pt x="2613534" y="3061176"/>
                  </a:lnTo>
                  <a:lnTo>
                    <a:pt x="2569320" y="3079835"/>
                  </a:lnTo>
                  <a:lnTo>
                    <a:pt x="2520115" y="3086447"/>
                  </a:lnTo>
                  <a:lnTo>
                    <a:pt x="185090" y="3086447"/>
                  </a:lnTo>
                  <a:lnTo>
                    <a:pt x="135886" y="3079835"/>
                  </a:lnTo>
                  <a:lnTo>
                    <a:pt x="91671" y="3061176"/>
                  </a:lnTo>
                  <a:lnTo>
                    <a:pt x="54211" y="3032235"/>
                  </a:lnTo>
                  <a:lnTo>
                    <a:pt x="25270" y="2994775"/>
                  </a:lnTo>
                  <a:lnTo>
                    <a:pt x="6611" y="2950561"/>
                  </a:lnTo>
                  <a:lnTo>
                    <a:pt x="0" y="2901356"/>
                  </a:lnTo>
                  <a:lnTo>
                    <a:pt x="0" y="185090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03880" y="1107178"/>
            <a:ext cx="2138045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</a:pPr>
            <a:r>
              <a:rPr sz="2400" b="1" spc="65" dirty="0">
                <a:solidFill>
                  <a:srgbClr val="FFFFFF"/>
                </a:solidFill>
                <a:latin typeface="Calibri"/>
                <a:cs typeface="Calibri"/>
              </a:rPr>
              <a:t>Emerge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465"/>
              </a:spcBef>
            </a:pP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Participants</a:t>
            </a:r>
            <a:r>
              <a:rPr sz="1600" spc="9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emerge</a:t>
            </a:r>
            <a:r>
              <a:rPr sz="1600" spc="9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A3B4"/>
                </a:solidFill>
                <a:latin typeface="Calibri"/>
                <a:cs typeface="Calibri"/>
              </a:rPr>
              <a:t>with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skills</a:t>
            </a:r>
            <a:r>
              <a:rPr sz="1600" spc="4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be</a:t>
            </a:r>
            <a:r>
              <a:rPr sz="1600" spc="5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leaders</a:t>
            </a:r>
            <a:r>
              <a:rPr sz="1600" spc="5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A3B4"/>
                </a:solidFill>
                <a:latin typeface="Calibri"/>
                <a:cs typeface="Calibri"/>
              </a:rPr>
              <a:t>in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their</a:t>
            </a:r>
            <a:r>
              <a:rPr sz="1600" spc="-1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community.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03880" y="2761231"/>
            <a:ext cx="20383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Participants</a:t>
            </a:r>
            <a:r>
              <a:rPr sz="1600" spc="6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to</a:t>
            </a:r>
            <a:r>
              <a:rPr sz="1600" spc="7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A3B4"/>
                </a:solidFill>
                <a:latin typeface="Calibri"/>
                <a:cs typeface="Calibri"/>
              </a:rPr>
              <a:t>have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increased</a:t>
            </a:r>
            <a:r>
              <a:rPr sz="1600" spc="11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confidence</a:t>
            </a:r>
            <a:r>
              <a:rPr sz="1600" spc="11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A3B4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apply</a:t>
            </a:r>
            <a:r>
              <a:rPr sz="1600" spc="3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for</a:t>
            </a:r>
            <a:r>
              <a:rPr sz="1600" spc="3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leadership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positions</a:t>
            </a:r>
            <a:r>
              <a:rPr sz="1600" spc="1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and</a:t>
            </a:r>
            <a:r>
              <a:rPr sz="1600" spc="1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manage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others,</a:t>
            </a:r>
            <a:r>
              <a:rPr sz="1600" spc="2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as</a:t>
            </a:r>
            <a:r>
              <a:rPr sz="1600" spc="2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well</a:t>
            </a:r>
            <a:r>
              <a:rPr sz="1600" spc="3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as</a:t>
            </a:r>
            <a:r>
              <a:rPr sz="1600" spc="2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A3B4"/>
                </a:solidFill>
                <a:latin typeface="Calibri"/>
                <a:cs typeface="Calibri"/>
              </a:rPr>
              <a:t>seek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higher</a:t>
            </a:r>
            <a:r>
              <a:rPr sz="1600" spc="8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education</a:t>
            </a:r>
            <a:r>
              <a:rPr sz="1600" spc="8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in</a:t>
            </a:r>
            <a:r>
              <a:rPr sz="1600" spc="8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A3B4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context</a:t>
            </a:r>
            <a:r>
              <a:rPr sz="1600" spc="-5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A3B4"/>
                </a:solidFill>
                <a:latin typeface="Calibri"/>
                <a:cs typeface="Calibri"/>
              </a:rPr>
              <a:t>of</a:t>
            </a:r>
            <a:r>
              <a:rPr sz="1600" spc="-5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3B4"/>
                </a:solidFill>
                <a:latin typeface="Calibri"/>
                <a:cs typeface="Calibri"/>
              </a:rPr>
              <a:t>leadership.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0" dirty="0"/>
              <a:t>MMC</a:t>
            </a:r>
            <a:r>
              <a:rPr spc="5" dirty="0"/>
              <a:t> </a:t>
            </a:r>
            <a:r>
              <a:rPr spc="380" dirty="0"/>
              <a:t>Program</a:t>
            </a:r>
            <a:r>
              <a:rPr spc="5" dirty="0"/>
              <a:t> </a:t>
            </a:r>
            <a:r>
              <a:rPr spc="210" dirty="0"/>
              <a:t>Outcomes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80" dirty="0"/>
              <a:t>MMC</a:t>
            </a:r>
            <a:r>
              <a:rPr spc="5" dirty="0"/>
              <a:t> </a:t>
            </a:r>
            <a:r>
              <a:rPr spc="380" dirty="0"/>
              <a:t>Program</a:t>
            </a:r>
            <a:r>
              <a:rPr spc="5" dirty="0"/>
              <a:t> </a:t>
            </a:r>
            <a:r>
              <a:rPr spc="2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6325" y="1169497"/>
            <a:ext cx="8171815" cy="324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Outcome</a:t>
            </a:r>
            <a:r>
              <a:rPr sz="1600" b="1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1: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4D4D4F"/>
                </a:solidFill>
                <a:latin typeface="Calibri"/>
                <a:cs typeface="Calibri"/>
              </a:rPr>
              <a:t>Identify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can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identify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top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strengths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can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identify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core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Outcome</a:t>
            </a:r>
            <a:r>
              <a:rPr sz="1600" b="1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2: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D4D4F"/>
                </a:solidFill>
                <a:latin typeface="Calibri"/>
                <a:cs typeface="Calibri"/>
              </a:rPr>
              <a:t>Develop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know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skills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they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want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5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develop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further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are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planning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growth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using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Lead/Learn</a:t>
            </a:r>
            <a:r>
              <a:rPr sz="1600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Framework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80%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have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created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plan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developing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skills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Outcome</a:t>
            </a:r>
            <a:r>
              <a:rPr sz="1600" b="1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3: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40" dirty="0">
                <a:solidFill>
                  <a:srgbClr val="4D4D4F"/>
                </a:solidFill>
                <a:latin typeface="Calibri"/>
                <a:cs typeface="Calibri"/>
              </a:rPr>
              <a:t>Emerge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actively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pursue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activities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within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communities</a:t>
            </a:r>
            <a:endParaRPr sz="1600">
              <a:latin typeface="Calibri"/>
              <a:cs typeface="Calibri"/>
            </a:endParaRPr>
          </a:p>
          <a:p>
            <a:pPr marL="927100" lvl="1" indent="-351790">
              <a:lnSpc>
                <a:spcPct val="100000"/>
              </a:lnSpc>
              <a:spcBef>
                <a:spcPts val="3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40%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apply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for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new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roles.</a:t>
            </a:r>
            <a:endParaRPr sz="1600">
              <a:latin typeface="Calibri"/>
              <a:cs typeface="Calibri"/>
            </a:endParaRPr>
          </a:p>
          <a:p>
            <a:pPr marL="927100" lvl="1" indent="-351790">
              <a:lnSpc>
                <a:spcPct val="100000"/>
              </a:lnSpc>
              <a:spcBef>
                <a:spcPts val="3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27%</a:t>
            </a:r>
            <a:r>
              <a:rPr sz="1600" spc="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master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current</a:t>
            </a:r>
            <a:r>
              <a:rPr sz="1600" spc="3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role.</a:t>
            </a:r>
            <a:endParaRPr sz="1600">
              <a:latin typeface="Calibri"/>
              <a:cs typeface="Calibri"/>
            </a:endParaRPr>
          </a:p>
          <a:p>
            <a:pPr marL="927100" lvl="1" indent="-351790">
              <a:lnSpc>
                <a:spcPct val="100000"/>
              </a:lnSpc>
              <a:spcBef>
                <a:spcPts val="3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20%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find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volunteer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position.</a:t>
            </a:r>
            <a:endParaRPr sz="1600">
              <a:latin typeface="Calibri"/>
              <a:cs typeface="Calibri"/>
            </a:endParaRPr>
          </a:p>
          <a:p>
            <a:pPr marL="927100" lvl="1" indent="-351790">
              <a:lnSpc>
                <a:spcPct val="100000"/>
              </a:lnSpc>
              <a:spcBef>
                <a:spcPts val="30"/>
              </a:spcBef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13%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will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mentor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someone.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7843" y="719012"/>
            <a:ext cx="265762" cy="2980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6744" y="2927112"/>
            <a:ext cx="204574" cy="2980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90669" y="928213"/>
            <a:ext cx="2835275" cy="3849370"/>
            <a:chOff x="3190669" y="928213"/>
            <a:chExt cx="2835275" cy="3849370"/>
          </a:xfrm>
        </p:grpSpPr>
        <p:sp>
          <p:nvSpPr>
            <p:cNvPr id="5" name="object 5"/>
            <p:cNvSpPr/>
            <p:nvPr/>
          </p:nvSpPr>
          <p:spPr>
            <a:xfrm>
              <a:off x="3195432" y="93297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2714358" y="1620319"/>
                  </a:moveTo>
                  <a:lnTo>
                    <a:pt x="110861" y="1620319"/>
                  </a:lnTo>
                  <a:lnTo>
                    <a:pt x="67709" y="1611607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1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0" y="110862"/>
                  </a:lnTo>
                  <a:lnTo>
                    <a:pt x="2825220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7"/>
                  </a:lnTo>
                  <a:lnTo>
                    <a:pt x="2714358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95432" y="93297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1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0" y="110862"/>
                  </a:lnTo>
                  <a:lnTo>
                    <a:pt x="2825220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7"/>
                  </a:lnTo>
                  <a:lnTo>
                    <a:pt x="2714358" y="1620319"/>
                  </a:lnTo>
                  <a:lnTo>
                    <a:pt x="110861" y="1620319"/>
                  </a:lnTo>
                  <a:lnTo>
                    <a:pt x="67709" y="1611607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95432" y="168581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2631919" y="3086446"/>
                  </a:move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0" y="193301"/>
                  </a:lnTo>
                  <a:lnTo>
                    <a:pt x="2825220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95432" y="168581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0" y="193301"/>
                  </a:move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0" y="193301"/>
                  </a:lnTo>
                  <a:lnTo>
                    <a:pt x="2825220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02984" y="1111353"/>
            <a:ext cx="1113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5" dirty="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85442" y="2017630"/>
            <a:ext cx="1959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How</a:t>
            </a:r>
            <a:r>
              <a:rPr sz="1800" spc="3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has</a:t>
            </a:r>
            <a:r>
              <a:rPr sz="1800" spc="4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their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behaviour</a:t>
            </a:r>
            <a:r>
              <a:rPr sz="1800" spc="17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changed?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5442" y="2840590"/>
            <a:ext cx="2035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How</a:t>
            </a:r>
            <a:r>
              <a:rPr sz="1800" spc="-1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are</a:t>
            </a:r>
            <a:r>
              <a:rPr sz="1800" spc="-1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they</a:t>
            </a:r>
            <a:r>
              <a:rPr sz="1800" spc="-1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leading diﬀerently?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2144" y="928053"/>
            <a:ext cx="2835275" cy="3849370"/>
            <a:chOff x="202144" y="928053"/>
            <a:chExt cx="2835275" cy="3849370"/>
          </a:xfrm>
        </p:grpSpPr>
        <p:sp>
          <p:nvSpPr>
            <p:cNvPr id="13" name="object 13"/>
            <p:cNvSpPr/>
            <p:nvPr/>
          </p:nvSpPr>
          <p:spPr>
            <a:xfrm>
              <a:off x="206907" y="93281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2714358" y="1620319"/>
                  </a:move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1" y="110862"/>
                  </a:lnTo>
                  <a:lnTo>
                    <a:pt x="2825221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6"/>
                  </a:lnTo>
                  <a:lnTo>
                    <a:pt x="2714358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907" y="932815"/>
              <a:ext cx="2825750" cy="1620520"/>
            </a:xfrm>
            <a:custGeom>
              <a:avLst/>
              <a:gdLst/>
              <a:ahLst/>
              <a:cxnLst/>
              <a:rect l="l" t="t" r="r" b="b"/>
              <a:pathLst>
                <a:path w="2825750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714358" y="0"/>
                  </a:lnTo>
                  <a:lnTo>
                    <a:pt x="2756783" y="8438"/>
                  </a:lnTo>
                  <a:lnTo>
                    <a:pt x="2792750" y="32470"/>
                  </a:lnTo>
                  <a:lnTo>
                    <a:pt x="2816782" y="68437"/>
                  </a:lnTo>
                  <a:lnTo>
                    <a:pt x="2825221" y="110862"/>
                  </a:lnTo>
                  <a:lnTo>
                    <a:pt x="2825221" y="1509456"/>
                  </a:lnTo>
                  <a:lnTo>
                    <a:pt x="2816508" y="1552609"/>
                  </a:lnTo>
                  <a:lnTo>
                    <a:pt x="2792750" y="1587848"/>
                  </a:lnTo>
                  <a:lnTo>
                    <a:pt x="2757511" y="1611606"/>
                  </a:lnTo>
                  <a:lnTo>
                    <a:pt x="2714358" y="1620319"/>
                  </a:ln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907" y="168565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2631919" y="3086446"/>
                  </a:move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1" y="193301"/>
                  </a:lnTo>
                  <a:lnTo>
                    <a:pt x="2825221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06907" y="1685656"/>
              <a:ext cx="2825750" cy="3086735"/>
            </a:xfrm>
            <a:custGeom>
              <a:avLst/>
              <a:gdLst/>
              <a:ahLst/>
              <a:cxnLst/>
              <a:rect l="l" t="t" r="r" b="b"/>
              <a:pathLst>
                <a:path w="2825750" h="3086735">
                  <a:moveTo>
                    <a:pt x="0" y="193301"/>
                  </a:moveTo>
                  <a:lnTo>
                    <a:pt x="5105" y="148979"/>
                  </a:lnTo>
                  <a:lnTo>
                    <a:pt x="19647" y="108292"/>
                  </a:lnTo>
                  <a:lnTo>
                    <a:pt x="42466" y="72401"/>
                  </a:lnTo>
                  <a:lnTo>
                    <a:pt x="72401" y="42466"/>
                  </a:lnTo>
                  <a:lnTo>
                    <a:pt x="108292" y="19647"/>
                  </a:lnTo>
                  <a:lnTo>
                    <a:pt x="148979" y="5105"/>
                  </a:lnTo>
                  <a:lnTo>
                    <a:pt x="193301" y="0"/>
                  </a:lnTo>
                  <a:lnTo>
                    <a:pt x="2631919" y="0"/>
                  </a:lnTo>
                  <a:lnTo>
                    <a:pt x="2705892" y="14714"/>
                  </a:lnTo>
                  <a:lnTo>
                    <a:pt x="2768604" y="56616"/>
                  </a:lnTo>
                  <a:lnTo>
                    <a:pt x="2810506" y="119328"/>
                  </a:lnTo>
                  <a:lnTo>
                    <a:pt x="2825221" y="193301"/>
                  </a:lnTo>
                  <a:lnTo>
                    <a:pt x="2825221" y="2893145"/>
                  </a:lnTo>
                  <a:lnTo>
                    <a:pt x="2820115" y="2937467"/>
                  </a:lnTo>
                  <a:lnTo>
                    <a:pt x="2805573" y="2978154"/>
                  </a:lnTo>
                  <a:lnTo>
                    <a:pt x="2782754" y="3014045"/>
                  </a:lnTo>
                  <a:lnTo>
                    <a:pt x="2752819" y="3043980"/>
                  </a:lnTo>
                  <a:lnTo>
                    <a:pt x="2716928" y="3066799"/>
                  </a:lnTo>
                  <a:lnTo>
                    <a:pt x="2676241" y="3081341"/>
                  </a:lnTo>
                  <a:lnTo>
                    <a:pt x="2631919" y="3086446"/>
                  </a:lnTo>
                  <a:lnTo>
                    <a:pt x="193301" y="3086446"/>
                  </a:lnTo>
                  <a:lnTo>
                    <a:pt x="148979" y="3081341"/>
                  </a:lnTo>
                  <a:lnTo>
                    <a:pt x="108292" y="3066799"/>
                  </a:lnTo>
                  <a:lnTo>
                    <a:pt x="72401" y="3043980"/>
                  </a:lnTo>
                  <a:lnTo>
                    <a:pt x="42466" y="3014045"/>
                  </a:lnTo>
                  <a:lnTo>
                    <a:pt x="19647" y="2978154"/>
                  </a:lnTo>
                  <a:lnTo>
                    <a:pt x="5105" y="2937467"/>
                  </a:lnTo>
                  <a:lnTo>
                    <a:pt x="0" y="2893145"/>
                  </a:lnTo>
                  <a:lnTo>
                    <a:pt x="0" y="193301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65081" y="1111193"/>
            <a:ext cx="1211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916" y="2017471"/>
            <a:ext cx="2063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00A3B4"/>
                </a:solidFill>
                <a:latin typeface="Calibri"/>
                <a:cs typeface="Calibri"/>
              </a:rPr>
              <a:t>What</a:t>
            </a:r>
            <a:r>
              <a:rPr sz="1800" spc="-3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new</a:t>
            </a:r>
            <a:r>
              <a:rPr sz="1800" spc="-3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knowledge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or</a:t>
            </a:r>
            <a:r>
              <a:rPr sz="1800" spc="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information</a:t>
            </a:r>
            <a:r>
              <a:rPr sz="1800" spc="45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A3B4"/>
                </a:solidFill>
                <a:latin typeface="Calibri"/>
                <a:cs typeface="Calibri"/>
              </a:rPr>
              <a:t>have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they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gained?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14076" y="924038"/>
            <a:ext cx="2715260" cy="3849370"/>
            <a:chOff x="6214076" y="924038"/>
            <a:chExt cx="2715260" cy="3849370"/>
          </a:xfrm>
        </p:grpSpPr>
        <p:sp>
          <p:nvSpPr>
            <p:cNvPr id="20" name="object 20"/>
            <p:cNvSpPr/>
            <p:nvPr/>
          </p:nvSpPr>
          <p:spPr>
            <a:xfrm>
              <a:off x="6218839" y="928801"/>
              <a:ext cx="2705735" cy="1620520"/>
            </a:xfrm>
            <a:custGeom>
              <a:avLst/>
              <a:gdLst/>
              <a:ahLst/>
              <a:cxnLst/>
              <a:rect l="l" t="t" r="r" b="b"/>
              <a:pathLst>
                <a:path w="2705734" h="1620520">
                  <a:moveTo>
                    <a:pt x="2594343" y="1620319"/>
                  </a:move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594343" y="0"/>
                  </a:lnTo>
                  <a:lnTo>
                    <a:pt x="2636769" y="8438"/>
                  </a:lnTo>
                  <a:lnTo>
                    <a:pt x="2672735" y="32470"/>
                  </a:lnTo>
                  <a:lnTo>
                    <a:pt x="2696767" y="68437"/>
                  </a:lnTo>
                  <a:lnTo>
                    <a:pt x="2705206" y="110862"/>
                  </a:lnTo>
                  <a:lnTo>
                    <a:pt x="2705206" y="1509456"/>
                  </a:lnTo>
                  <a:lnTo>
                    <a:pt x="2696494" y="1552609"/>
                  </a:lnTo>
                  <a:lnTo>
                    <a:pt x="2672735" y="1587848"/>
                  </a:lnTo>
                  <a:lnTo>
                    <a:pt x="2637496" y="1611606"/>
                  </a:lnTo>
                  <a:lnTo>
                    <a:pt x="2594343" y="1620319"/>
                  </a:lnTo>
                  <a:close/>
                </a:path>
              </a:pathLst>
            </a:custGeom>
            <a:solidFill>
              <a:srgbClr val="00A3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18839" y="928801"/>
              <a:ext cx="2705735" cy="1620520"/>
            </a:xfrm>
            <a:custGeom>
              <a:avLst/>
              <a:gdLst/>
              <a:ahLst/>
              <a:cxnLst/>
              <a:rect l="l" t="t" r="r" b="b"/>
              <a:pathLst>
                <a:path w="2705734" h="1620520">
                  <a:moveTo>
                    <a:pt x="0" y="110862"/>
                  </a:moveTo>
                  <a:lnTo>
                    <a:pt x="8712" y="67709"/>
                  </a:lnTo>
                  <a:lnTo>
                    <a:pt x="32470" y="32470"/>
                  </a:lnTo>
                  <a:lnTo>
                    <a:pt x="67709" y="8712"/>
                  </a:lnTo>
                  <a:lnTo>
                    <a:pt x="110862" y="0"/>
                  </a:lnTo>
                  <a:lnTo>
                    <a:pt x="2594343" y="0"/>
                  </a:lnTo>
                  <a:lnTo>
                    <a:pt x="2636769" y="8438"/>
                  </a:lnTo>
                  <a:lnTo>
                    <a:pt x="2672735" y="32470"/>
                  </a:lnTo>
                  <a:lnTo>
                    <a:pt x="2696767" y="68437"/>
                  </a:lnTo>
                  <a:lnTo>
                    <a:pt x="2705206" y="110862"/>
                  </a:lnTo>
                  <a:lnTo>
                    <a:pt x="2705206" y="1509456"/>
                  </a:lnTo>
                  <a:lnTo>
                    <a:pt x="2696494" y="1552609"/>
                  </a:lnTo>
                  <a:lnTo>
                    <a:pt x="2672735" y="1587848"/>
                  </a:lnTo>
                  <a:lnTo>
                    <a:pt x="2637496" y="1611606"/>
                  </a:lnTo>
                  <a:lnTo>
                    <a:pt x="2594343" y="1620319"/>
                  </a:lnTo>
                  <a:lnTo>
                    <a:pt x="110862" y="1620319"/>
                  </a:lnTo>
                  <a:lnTo>
                    <a:pt x="67709" y="1611606"/>
                  </a:lnTo>
                  <a:lnTo>
                    <a:pt x="32470" y="1587848"/>
                  </a:lnTo>
                  <a:lnTo>
                    <a:pt x="8712" y="1552609"/>
                  </a:lnTo>
                  <a:lnTo>
                    <a:pt x="0" y="1509456"/>
                  </a:lnTo>
                  <a:lnTo>
                    <a:pt x="0" y="110862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8839" y="1681641"/>
              <a:ext cx="2705735" cy="3086735"/>
            </a:xfrm>
            <a:custGeom>
              <a:avLst/>
              <a:gdLst/>
              <a:ahLst/>
              <a:cxnLst/>
              <a:rect l="l" t="t" r="r" b="b"/>
              <a:pathLst>
                <a:path w="2705734" h="3086735">
                  <a:moveTo>
                    <a:pt x="2520115" y="3086447"/>
                  </a:moveTo>
                  <a:lnTo>
                    <a:pt x="185090" y="3086447"/>
                  </a:lnTo>
                  <a:lnTo>
                    <a:pt x="135886" y="3079835"/>
                  </a:lnTo>
                  <a:lnTo>
                    <a:pt x="91671" y="3061176"/>
                  </a:lnTo>
                  <a:lnTo>
                    <a:pt x="54211" y="3032235"/>
                  </a:lnTo>
                  <a:lnTo>
                    <a:pt x="25270" y="2994775"/>
                  </a:lnTo>
                  <a:lnTo>
                    <a:pt x="6611" y="2950561"/>
                  </a:lnTo>
                  <a:lnTo>
                    <a:pt x="0" y="2901356"/>
                  </a:lnTo>
                  <a:lnTo>
                    <a:pt x="0" y="185090"/>
                  </a:lnTo>
                  <a:lnTo>
                    <a:pt x="6611" y="135885"/>
                  </a:lnTo>
                  <a:lnTo>
                    <a:pt x="25270" y="91671"/>
                  </a:lnTo>
                  <a:lnTo>
                    <a:pt x="54211" y="54211"/>
                  </a:lnTo>
                  <a:lnTo>
                    <a:pt x="91671" y="25270"/>
                  </a:lnTo>
                  <a:lnTo>
                    <a:pt x="135886" y="6611"/>
                  </a:lnTo>
                  <a:lnTo>
                    <a:pt x="185090" y="0"/>
                  </a:lnTo>
                  <a:lnTo>
                    <a:pt x="2520115" y="0"/>
                  </a:lnTo>
                  <a:lnTo>
                    <a:pt x="2590947" y="14089"/>
                  </a:lnTo>
                  <a:lnTo>
                    <a:pt x="2650994" y="54211"/>
                  </a:lnTo>
                  <a:lnTo>
                    <a:pt x="2691117" y="114259"/>
                  </a:lnTo>
                  <a:lnTo>
                    <a:pt x="2705206" y="185090"/>
                  </a:lnTo>
                  <a:lnTo>
                    <a:pt x="2705206" y="2901356"/>
                  </a:lnTo>
                  <a:lnTo>
                    <a:pt x="2698594" y="2950561"/>
                  </a:lnTo>
                  <a:lnTo>
                    <a:pt x="2679936" y="2994775"/>
                  </a:lnTo>
                  <a:lnTo>
                    <a:pt x="2650994" y="3032235"/>
                  </a:lnTo>
                  <a:lnTo>
                    <a:pt x="2613534" y="3061176"/>
                  </a:lnTo>
                  <a:lnTo>
                    <a:pt x="2569320" y="3079835"/>
                  </a:lnTo>
                  <a:lnTo>
                    <a:pt x="2520115" y="3086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18839" y="1681641"/>
              <a:ext cx="2705735" cy="3086735"/>
            </a:xfrm>
            <a:custGeom>
              <a:avLst/>
              <a:gdLst/>
              <a:ahLst/>
              <a:cxnLst/>
              <a:rect l="l" t="t" r="r" b="b"/>
              <a:pathLst>
                <a:path w="2705734" h="3086735">
                  <a:moveTo>
                    <a:pt x="0" y="185090"/>
                  </a:moveTo>
                  <a:lnTo>
                    <a:pt x="6611" y="135885"/>
                  </a:lnTo>
                  <a:lnTo>
                    <a:pt x="25270" y="91671"/>
                  </a:lnTo>
                  <a:lnTo>
                    <a:pt x="54211" y="54211"/>
                  </a:lnTo>
                  <a:lnTo>
                    <a:pt x="91671" y="25270"/>
                  </a:lnTo>
                  <a:lnTo>
                    <a:pt x="135886" y="6611"/>
                  </a:lnTo>
                  <a:lnTo>
                    <a:pt x="185090" y="0"/>
                  </a:lnTo>
                  <a:lnTo>
                    <a:pt x="2520115" y="0"/>
                  </a:lnTo>
                  <a:lnTo>
                    <a:pt x="2590947" y="14089"/>
                  </a:lnTo>
                  <a:lnTo>
                    <a:pt x="2650994" y="54211"/>
                  </a:lnTo>
                  <a:lnTo>
                    <a:pt x="2691117" y="114259"/>
                  </a:lnTo>
                  <a:lnTo>
                    <a:pt x="2705206" y="185090"/>
                  </a:lnTo>
                  <a:lnTo>
                    <a:pt x="2705206" y="2901356"/>
                  </a:lnTo>
                  <a:lnTo>
                    <a:pt x="2698594" y="2950561"/>
                  </a:lnTo>
                  <a:lnTo>
                    <a:pt x="2679936" y="2994775"/>
                  </a:lnTo>
                  <a:lnTo>
                    <a:pt x="2650994" y="3032235"/>
                  </a:lnTo>
                  <a:lnTo>
                    <a:pt x="2613534" y="3061176"/>
                  </a:lnTo>
                  <a:lnTo>
                    <a:pt x="2569320" y="3079835"/>
                  </a:lnTo>
                  <a:lnTo>
                    <a:pt x="2520115" y="3086447"/>
                  </a:lnTo>
                  <a:lnTo>
                    <a:pt x="185090" y="3086447"/>
                  </a:lnTo>
                  <a:lnTo>
                    <a:pt x="135886" y="3079835"/>
                  </a:lnTo>
                  <a:lnTo>
                    <a:pt x="91671" y="3061176"/>
                  </a:lnTo>
                  <a:lnTo>
                    <a:pt x="54211" y="3032235"/>
                  </a:lnTo>
                  <a:lnTo>
                    <a:pt x="25270" y="2994775"/>
                  </a:lnTo>
                  <a:lnTo>
                    <a:pt x="6611" y="2950561"/>
                  </a:lnTo>
                  <a:lnTo>
                    <a:pt x="0" y="2901356"/>
                  </a:lnTo>
                  <a:lnTo>
                    <a:pt x="0" y="185090"/>
                  </a:lnTo>
                  <a:close/>
                </a:path>
              </a:pathLst>
            </a:custGeom>
            <a:ln w="9524">
              <a:solidFill>
                <a:srgbClr val="00A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031863" y="1107178"/>
            <a:ext cx="1191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03880" y="2013456"/>
            <a:ext cx="19437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How</a:t>
            </a:r>
            <a:r>
              <a:rPr sz="1800" spc="1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have</a:t>
            </a:r>
            <a:r>
              <a:rPr sz="1800" spc="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their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internal</a:t>
            </a:r>
            <a:r>
              <a:rPr sz="1800" spc="7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networks</a:t>
            </a:r>
            <a:r>
              <a:rPr sz="1800" spc="8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A3B4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00A3B4"/>
                </a:solidFill>
                <a:latin typeface="Calibri"/>
                <a:cs typeface="Calibri"/>
              </a:rPr>
              <a:t>support</a:t>
            </a:r>
            <a:r>
              <a:rPr sz="1800" spc="12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A3B4"/>
                </a:solidFill>
                <a:latin typeface="Calibri"/>
                <a:cs typeface="Calibri"/>
              </a:rPr>
              <a:t>been </a:t>
            </a:r>
            <a:r>
              <a:rPr sz="1800" spc="-10" dirty="0">
                <a:solidFill>
                  <a:srgbClr val="00A3B4"/>
                </a:solidFill>
                <a:latin typeface="Calibri"/>
                <a:cs typeface="Calibri"/>
              </a:rPr>
              <a:t>enhanced?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0" dirty="0"/>
              <a:t>Impact</a:t>
            </a:r>
            <a:r>
              <a:rPr spc="10" dirty="0"/>
              <a:t> </a:t>
            </a:r>
            <a:r>
              <a:rPr spc="265" dirty="0"/>
              <a:t>Areas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>
                <a:solidFill>
                  <a:srgbClr val="B4D670"/>
                </a:solidFill>
              </a:rPr>
              <a:t>Learning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latin typeface="Calibri"/>
                <a:cs typeface="Calibri"/>
              </a:rPr>
              <a:t>What new </a:t>
            </a:r>
            <a:r>
              <a:rPr sz="1800" spc="50" dirty="0">
                <a:latin typeface="Calibri"/>
                <a:cs typeface="Calibri"/>
              </a:rPr>
              <a:t>knowledge</a:t>
            </a:r>
            <a:r>
              <a:rPr sz="1800" dirty="0">
                <a:latin typeface="Calibri"/>
                <a:cs typeface="Calibri"/>
              </a:rPr>
              <a:t> or </a:t>
            </a:r>
            <a:r>
              <a:rPr sz="1800" spc="50" dirty="0">
                <a:latin typeface="Calibri"/>
                <a:cs typeface="Calibri"/>
              </a:rPr>
              <a:t>information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 </a:t>
            </a:r>
            <a:r>
              <a:rPr sz="1800" spc="55" dirty="0">
                <a:latin typeface="Calibri"/>
                <a:cs typeface="Calibri"/>
              </a:rPr>
              <a:t>they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gained?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795" y="1404512"/>
            <a:ext cx="7955915" cy="18415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04165" indent="-292100">
              <a:lnSpc>
                <a:spcPct val="100000"/>
              </a:lnSpc>
              <a:spcBef>
                <a:spcPts val="1055"/>
              </a:spcBef>
              <a:buChar char="-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Understanding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core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r>
              <a:rPr sz="1600" b="1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top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5" dirty="0">
                <a:solidFill>
                  <a:srgbClr val="4D4D4F"/>
                </a:solidFill>
                <a:latin typeface="Calibri"/>
                <a:cs typeface="Calibri"/>
              </a:rPr>
              <a:t>strengths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how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leverage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them.</a:t>
            </a:r>
            <a:endParaRPr sz="1600">
              <a:latin typeface="Calibri"/>
              <a:cs typeface="Calibri"/>
            </a:endParaRPr>
          </a:p>
          <a:p>
            <a:pPr marL="304165" indent="-292100">
              <a:lnSpc>
                <a:spcPct val="100000"/>
              </a:lnSpc>
              <a:spcBef>
                <a:spcPts val="955"/>
              </a:spcBef>
              <a:buChar char="-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Reflection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learning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about</a:t>
            </a:r>
            <a:r>
              <a:rPr sz="1600" spc="5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self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b="1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what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it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means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b="1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be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good</a:t>
            </a:r>
            <a:r>
              <a:rPr sz="1600" b="1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D4D4F"/>
                </a:solidFill>
                <a:latin typeface="Calibri"/>
                <a:cs typeface="Calibri"/>
              </a:rPr>
              <a:t>leader.</a:t>
            </a:r>
            <a:endParaRPr sz="1600">
              <a:latin typeface="Calibri"/>
              <a:cs typeface="Calibri"/>
            </a:endParaRPr>
          </a:p>
          <a:p>
            <a:pPr marL="304165" marR="5080" indent="-292100">
              <a:lnSpc>
                <a:spcPct val="148400"/>
              </a:lnSpc>
              <a:buFont typeface="Calibri"/>
              <a:buChar char="-"/>
              <a:tabLst>
                <a:tab pos="304165" algn="l"/>
                <a:tab pos="304800" algn="l"/>
              </a:tabLst>
            </a:pPr>
            <a:r>
              <a:rPr sz="1600" b="1" spc="55" dirty="0">
                <a:solidFill>
                  <a:srgbClr val="4D4D4F"/>
                </a:solidFill>
                <a:latin typeface="Calibri"/>
                <a:cs typeface="Calibri"/>
              </a:rPr>
              <a:t>Taking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coach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approach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60" dirty="0">
                <a:solidFill>
                  <a:srgbClr val="4D4D4F"/>
                </a:solidFill>
                <a:latin typeface="Calibri"/>
                <a:cs typeface="Calibri"/>
              </a:rPr>
              <a:t>using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active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listening</a:t>
            </a:r>
            <a:r>
              <a:rPr sz="1600" b="1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65" dirty="0">
                <a:solidFill>
                  <a:srgbClr val="4D4D4F"/>
                </a:solidFill>
                <a:latin typeface="Calibri"/>
                <a:cs typeface="Calibri"/>
              </a:rPr>
              <a:t>skills</a:t>
            </a:r>
            <a:r>
              <a:rPr sz="1600" b="1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to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support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development</a:t>
            </a:r>
            <a:r>
              <a:rPr sz="1600" spc="9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others.</a:t>
            </a:r>
            <a:endParaRPr sz="1600">
              <a:latin typeface="Calibri"/>
              <a:cs typeface="Calibri"/>
            </a:endParaRPr>
          </a:p>
          <a:p>
            <a:pPr marL="304165" indent="-292100">
              <a:lnSpc>
                <a:spcPct val="100000"/>
              </a:lnSpc>
              <a:spcBef>
                <a:spcPts val="930"/>
              </a:spcBef>
              <a:buChar char="-"/>
              <a:tabLst>
                <a:tab pos="304165" algn="l"/>
                <a:tab pos="304800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diﬀerence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between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employing</a:t>
            </a:r>
            <a:r>
              <a:rPr sz="1600" spc="2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a</a:t>
            </a:r>
            <a:r>
              <a:rPr sz="1600" b="1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50" dirty="0">
                <a:solidFill>
                  <a:srgbClr val="4D4D4F"/>
                </a:solidFill>
                <a:latin typeface="Calibri"/>
                <a:cs typeface="Calibri"/>
              </a:rPr>
              <a:t>growth</a:t>
            </a:r>
            <a:r>
              <a:rPr sz="1600" b="1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45" dirty="0">
                <a:solidFill>
                  <a:srgbClr val="4D4D4F"/>
                </a:solidFill>
                <a:latin typeface="Calibri"/>
                <a:cs typeface="Calibri"/>
              </a:rPr>
              <a:t>mindset</a:t>
            </a:r>
            <a:r>
              <a:rPr sz="1600" b="1" spc="3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4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D4D4F"/>
                </a:solidFill>
                <a:latin typeface="Calibri"/>
                <a:cs typeface="Calibri"/>
              </a:rPr>
              <a:t>fixed</a:t>
            </a:r>
            <a:r>
              <a:rPr sz="1600" b="1" spc="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4D4D4F"/>
                </a:solidFill>
                <a:latin typeface="Calibri"/>
                <a:cs typeface="Calibri"/>
              </a:rPr>
              <a:t>mindset.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74" y="264669"/>
            <a:ext cx="20713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0" dirty="0">
                <a:solidFill>
                  <a:srgbClr val="B4D670"/>
                </a:solidFill>
              </a:rPr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474" y="757556"/>
            <a:ext cx="8235315" cy="3770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What</a:t>
            </a:r>
            <a:r>
              <a:rPr sz="1800" b="1" spc="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new</a:t>
            </a:r>
            <a:r>
              <a:rPr sz="1800" b="1" spc="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A3B4"/>
                </a:solidFill>
                <a:latin typeface="Calibri"/>
                <a:cs typeface="Calibri"/>
              </a:rPr>
              <a:t>knowledge</a:t>
            </a:r>
            <a:r>
              <a:rPr sz="1800" b="1" spc="1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or</a:t>
            </a:r>
            <a:r>
              <a:rPr sz="1800" b="1" spc="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00A3B4"/>
                </a:solidFill>
                <a:latin typeface="Calibri"/>
                <a:cs typeface="Calibri"/>
              </a:rPr>
              <a:t>information</a:t>
            </a:r>
            <a:r>
              <a:rPr sz="1800" b="1" spc="1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3B4"/>
                </a:solidFill>
                <a:latin typeface="Calibri"/>
                <a:cs typeface="Calibri"/>
              </a:rPr>
              <a:t>have</a:t>
            </a:r>
            <a:r>
              <a:rPr sz="1800" b="1" spc="5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00A3B4"/>
                </a:solidFill>
                <a:latin typeface="Calibri"/>
                <a:cs typeface="Calibri"/>
              </a:rPr>
              <a:t>they</a:t>
            </a:r>
            <a:r>
              <a:rPr sz="1800" b="1" spc="10" dirty="0">
                <a:solidFill>
                  <a:srgbClr val="00A3B4"/>
                </a:solidFill>
                <a:latin typeface="Calibri"/>
                <a:cs typeface="Calibri"/>
              </a:rPr>
              <a:t> </a:t>
            </a:r>
            <a:r>
              <a:rPr sz="1800" b="1" spc="35" dirty="0">
                <a:solidFill>
                  <a:srgbClr val="00A3B4"/>
                </a:solidFill>
                <a:latin typeface="Calibri"/>
                <a:cs typeface="Calibri"/>
              </a:rPr>
              <a:t>gained?</a:t>
            </a:r>
            <a:endParaRPr sz="1800">
              <a:latin typeface="Calibri"/>
              <a:cs typeface="Calibri"/>
            </a:endParaRPr>
          </a:p>
          <a:p>
            <a:pPr marL="584200" marR="308610" indent="-351790">
              <a:lnSpc>
                <a:spcPct val="149700"/>
              </a:lnSpc>
              <a:spcBef>
                <a:spcPts val="1625"/>
              </a:spcBef>
              <a:buFont typeface="Arial"/>
              <a:buChar char="●"/>
              <a:tabLst>
                <a:tab pos="584200" algn="l"/>
                <a:tab pos="5848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Every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left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Bloom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program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knowing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core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values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6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top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strengths.</a:t>
            </a:r>
            <a:endParaRPr sz="1600">
              <a:latin typeface="Calibri"/>
              <a:cs typeface="Calibri"/>
            </a:endParaRPr>
          </a:p>
          <a:p>
            <a:pPr marL="584200" marR="5080" indent="-351790">
              <a:lnSpc>
                <a:spcPct val="148400"/>
              </a:lnSpc>
              <a:spcBef>
                <a:spcPts val="5"/>
              </a:spcBef>
              <a:buFont typeface="Arial"/>
              <a:buChar char="●"/>
              <a:tabLst>
                <a:tab pos="584200" algn="l"/>
                <a:tab pos="5848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indicated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they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increased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knowledge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authentic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leadership</a:t>
            </a:r>
            <a:r>
              <a:rPr sz="1600" spc="8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4D4D4F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growth</a:t>
            </a:r>
            <a:r>
              <a:rPr sz="1600" spc="1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mindset.</a:t>
            </a:r>
            <a:endParaRPr sz="1600">
              <a:latin typeface="Calibri"/>
              <a:cs typeface="Calibri"/>
            </a:endParaRPr>
          </a:p>
          <a:p>
            <a:pPr marL="584200" indent="-351790">
              <a:lnSpc>
                <a:spcPct val="100000"/>
              </a:lnSpc>
              <a:spcBef>
                <a:spcPts val="930"/>
              </a:spcBef>
              <a:buFont typeface="Arial"/>
              <a:buChar char="●"/>
              <a:tabLst>
                <a:tab pos="584200" algn="l"/>
                <a:tab pos="5848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100%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of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participants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have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increased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their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skills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6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following</a:t>
            </a:r>
            <a:r>
              <a:rPr sz="1600" spc="7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areas:</a:t>
            </a:r>
            <a:endParaRPr sz="1600">
              <a:latin typeface="Calibri"/>
              <a:cs typeface="Calibri"/>
            </a:endParaRPr>
          </a:p>
          <a:p>
            <a:pPr marL="1041400" lvl="1" indent="-351790">
              <a:lnSpc>
                <a:spcPct val="100000"/>
              </a:lnSpc>
              <a:spcBef>
                <a:spcPts val="930"/>
              </a:spcBef>
              <a:buFont typeface="Arial"/>
              <a:buChar char="○"/>
              <a:tabLst>
                <a:tab pos="1041400" algn="l"/>
                <a:tab pos="10420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Active</a:t>
            </a:r>
            <a:r>
              <a:rPr sz="1600" spc="-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listening</a:t>
            </a:r>
            <a:endParaRPr sz="1600">
              <a:latin typeface="Calibri"/>
              <a:cs typeface="Calibri"/>
            </a:endParaRPr>
          </a:p>
          <a:p>
            <a:pPr marL="1041400" lvl="1" indent="-351790">
              <a:lnSpc>
                <a:spcPct val="100000"/>
              </a:lnSpc>
              <a:spcBef>
                <a:spcPts val="930"/>
              </a:spcBef>
              <a:buFont typeface="Arial"/>
              <a:buChar char="○"/>
              <a:tabLst>
                <a:tab pos="1041400" algn="l"/>
                <a:tab pos="10420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Confident</a:t>
            </a:r>
            <a:r>
              <a:rPr sz="1600" spc="14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communication</a:t>
            </a:r>
            <a:endParaRPr sz="1600">
              <a:latin typeface="Calibri"/>
              <a:cs typeface="Calibri"/>
            </a:endParaRPr>
          </a:p>
          <a:p>
            <a:pPr marL="1041400" lvl="1" indent="-351790">
              <a:lnSpc>
                <a:spcPct val="100000"/>
              </a:lnSpc>
              <a:spcBef>
                <a:spcPts val="930"/>
              </a:spcBef>
              <a:buFont typeface="Arial"/>
              <a:buChar char="○"/>
              <a:tabLst>
                <a:tab pos="1041400" algn="l"/>
                <a:tab pos="10420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Giving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and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receiving</a:t>
            </a:r>
            <a:r>
              <a:rPr sz="1600" spc="7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feedback</a:t>
            </a:r>
            <a:endParaRPr sz="1600">
              <a:latin typeface="Calibri"/>
              <a:cs typeface="Calibri"/>
            </a:endParaRPr>
          </a:p>
          <a:p>
            <a:pPr marL="1041400" lvl="1" indent="-351790">
              <a:lnSpc>
                <a:spcPct val="100000"/>
              </a:lnSpc>
              <a:spcBef>
                <a:spcPts val="930"/>
              </a:spcBef>
              <a:buFont typeface="Arial"/>
              <a:buChar char="○"/>
              <a:tabLst>
                <a:tab pos="1041400" algn="l"/>
                <a:tab pos="1042035" algn="l"/>
              </a:tabLst>
            </a:pP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Using</a:t>
            </a:r>
            <a:r>
              <a:rPr sz="1600" spc="85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the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coach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approach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in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D4D4F"/>
                </a:solidFill>
                <a:latin typeface="Calibri"/>
                <a:cs typeface="Calibri"/>
              </a:rPr>
              <a:t>developing</a:t>
            </a:r>
            <a:r>
              <a:rPr sz="1600" spc="90" dirty="0">
                <a:solidFill>
                  <a:srgbClr val="4D4D4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4D4D4F"/>
                </a:solidFill>
                <a:latin typeface="Calibri"/>
                <a:cs typeface="Calibri"/>
              </a:rPr>
              <a:t>others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AB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2044</Words>
  <Application>Microsoft Office PowerPoint</Application>
  <PresentationFormat>On-screen Show (16:9)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PowerPoint Presentation</vt:lpstr>
      <vt:lpstr>Participant Experience</vt:lpstr>
      <vt:lpstr>BLOOM Leadership Program</vt:lpstr>
      <vt:lpstr>Program Review</vt:lpstr>
      <vt:lpstr>MMC Program Outcomes</vt:lpstr>
      <vt:lpstr>MMC Program Outcomes</vt:lpstr>
      <vt:lpstr>Impact Areas</vt:lpstr>
      <vt:lpstr>Learning What new knowledge or information have they gained?</vt:lpstr>
      <vt:lpstr>Learning</vt:lpstr>
      <vt:lpstr>Learning</vt:lpstr>
      <vt:lpstr>Learning</vt:lpstr>
      <vt:lpstr>Practice How has their behaviour changed? How are they leading diﬀerently?</vt:lpstr>
      <vt:lpstr>Practice In their own words…</vt:lpstr>
      <vt:lpstr>Practice In their own words…</vt:lpstr>
      <vt:lpstr>Network How have their internal networks of support been enhanced?</vt:lpstr>
      <vt:lpstr>What Worked + What was Tricky</vt:lpstr>
      <vt:lpstr>What worked? From the evaluation</vt:lpstr>
      <vt:lpstr>What worked? Observations from facilitation</vt:lpstr>
      <vt:lpstr>What was tricky? Observations from facilitation</vt:lpstr>
      <vt:lpstr>Discussion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Leadership - Program Debrief</dc:title>
  <cp:lastModifiedBy>falsa</cp:lastModifiedBy>
  <cp:revision>2</cp:revision>
  <dcterms:created xsi:type="dcterms:W3CDTF">2022-07-11T16:40:05Z</dcterms:created>
  <dcterms:modified xsi:type="dcterms:W3CDTF">2022-07-11T17:09:50Z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